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2" r:id="rId3"/>
    <p:sldId id="258" r:id="rId4"/>
    <p:sldId id="281" r:id="rId5"/>
    <p:sldId id="276" r:id="rId6"/>
    <p:sldId id="277" r:id="rId7"/>
    <p:sldId id="278" r:id="rId8"/>
    <p:sldId id="279" r:id="rId9"/>
    <p:sldId id="280" r:id="rId10"/>
    <p:sldId id="269" r:id="rId11"/>
    <p:sldId id="270" r:id="rId12"/>
    <p:sldId id="264" r:id="rId13"/>
    <p:sldId id="283" r:id="rId14"/>
    <p:sldId id="259" r:id="rId15"/>
    <p:sldId id="284" r:id="rId16"/>
    <p:sldId id="260" r:id="rId17"/>
    <p:sldId id="285" r:id="rId18"/>
    <p:sldId id="261" r:id="rId19"/>
    <p:sldId id="286" r:id="rId20"/>
    <p:sldId id="265" r:id="rId21"/>
    <p:sldId id="282" r:id="rId22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D8AA-AFCF-41FE-B62F-A9AB91534A87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E2C61-2780-42D3-A809-18055ACCF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D4445-C438-4A59-8865-53E3206CDB38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C33BA-7BA4-4D16-8E83-A05261DAC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5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C33BA-7BA4-4D16-8E83-A05261DAC8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EBCF-FA93-4F28-86EE-BB89A765B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419B-3A44-4EAD-B5CD-EDD54EFB6F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16EA-8132-498D-9087-13E171E15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6FCE-F309-4ACB-951B-F9E8A2FC9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6815-1883-456E-89C4-C03A63778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76EC-0D40-4B07-BA8A-AB40738BE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B6C0-85BC-4D45-9411-2475C85DF1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6EC2-BA6E-42D6-AD5B-723809CDA9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0E35-BBB3-48CF-B4F0-BCC581085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102E-B489-4516-8B70-6DAAED5FA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0077-CFC9-49F6-88B9-645867A91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104A0D6-D796-483D-8E11-D757E21F2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1" y="1131590"/>
            <a:ext cx="3868124" cy="2913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699542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Helvetica LT Std" pitchFamily="34" charset="0"/>
              </a:rPr>
              <a:t>What is the </a:t>
            </a:r>
            <a:r>
              <a:rPr lang="en-GB" sz="4400" dirty="0">
                <a:solidFill>
                  <a:srgbClr val="FF0000"/>
                </a:solidFill>
                <a:latin typeface="Helvetica LT Std" pitchFamily="34" charset="0"/>
              </a:rPr>
              <a:t>Minimum</a:t>
            </a:r>
            <a:r>
              <a:rPr lang="en-GB" sz="4400" dirty="0">
                <a:latin typeface="Helvetica LT Std" pitchFamily="34" charset="0"/>
              </a:rPr>
              <a:t> You Have to Believe                         to be a </a:t>
            </a:r>
            <a:r>
              <a:rPr lang="en-GB" sz="4400" dirty="0">
                <a:solidFill>
                  <a:srgbClr val="FF0000"/>
                </a:solidFill>
                <a:latin typeface="Helvetica LT Std" pitchFamily="34" charset="0"/>
              </a:rPr>
              <a:t>Follower</a:t>
            </a:r>
            <a:r>
              <a:rPr lang="en-GB" sz="4400" dirty="0">
                <a:latin typeface="Helvetica LT Std" pitchFamily="34" charset="0"/>
              </a:rPr>
              <a:t> of </a:t>
            </a:r>
            <a:r>
              <a:rPr lang="en-GB" sz="4400" dirty="0">
                <a:solidFill>
                  <a:srgbClr val="FF0000"/>
                </a:solidFill>
                <a:latin typeface="Helvetica LT Std" pitchFamily="34" charset="0"/>
              </a:rPr>
              <a:t>Jesus</a:t>
            </a:r>
            <a:r>
              <a:rPr lang="en-GB" sz="4400" dirty="0">
                <a:latin typeface="Helvetica LT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59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1898" y="2211710"/>
            <a:ext cx="6272212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“ … you will be saved, if you honestly say, "Jesus is Lord," and if you believe with all your heart that God raised him from death.”</a:t>
            </a:r>
          </a:p>
          <a:p>
            <a:pPr>
              <a:defRPr/>
            </a:pPr>
            <a:r>
              <a:rPr lang="en-GB" sz="2000" dirty="0"/>
              <a:t>Romans 10 </a:t>
            </a:r>
            <a:r>
              <a:rPr lang="en-GB" sz="2000" baseline="30000" dirty="0"/>
              <a:t>9</a:t>
            </a:r>
            <a:endParaRPr lang="en-GB" sz="2000" dirty="0"/>
          </a:p>
        </p:txBody>
      </p:sp>
      <p:pic>
        <p:nvPicPr>
          <p:cNvPr id="6150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4.  How is the Good News presented elsewhere?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603" y="2499742"/>
            <a:ext cx="8432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400" dirty="0"/>
              <a:t>God’s promises have been fulfilled …</a:t>
            </a:r>
          </a:p>
          <a:p>
            <a:pPr>
              <a:spcBef>
                <a:spcPts val="600"/>
              </a:spcBef>
              <a:defRPr/>
            </a:pPr>
            <a:r>
              <a:rPr lang="en-GB" sz="2400" dirty="0"/>
              <a:t>… in Jesus’ birth’ life, ministry, death and resurrection …</a:t>
            </a:r>
          </a:p>
          <a:p>
            <a:pPr>
              <a:spcBef>
                <a:spcPts val="600"/>
              </a:spcBef>
              <a:defRPr/>
            </a:pPr>
            <a:r>
              <a:rPr lang="en-GB" sz="2400" dirty="0"/>
              <a:t>… after which Jesus returned to the Father …</a:t>
            </a:r>
          </a:p>
          <a:p>
            <a:pPr>
              <a:spcBef>
                <a:spcPts val="600"/>
              </a:spcBef>
              <a:defRPr/>
            </a:pPr>
            <a:r>
              <a:rPr lang="en-GB" sz="2400" dirty="0"/>
              <a:t>… His work now evidenced by the Holy Spirit.</a:t>
            </a:r>
          </a:p>
          <a:p>
            <a:pPr>
              <a:spcBef>
                <a:spcPts val="600"/>
              </a:spcBef>
              <a:defRPr/>
            </a:pPr>
            <a:r>
              <a:rPr lang="en-GB" sz="2400" dirty="0"/>
              <a:t>(Jesus will return at the end of the age).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0824" y="1855788"/>
            <a:ext cx="3241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/>
              <a:t>The “kerygma”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4.  How is the Good News presented elsewhere?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8016"/>
            <a:ext cx="2779008" cy="2226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" y="1468612"/>
            <a:ext cx="2229118" cy="3299531"/>
          </a:xfrm>
          <a:prstGeom prst="rect">
            <a:avLst/>
          </a:prstGeom>
        </p:spPr>
      </p:pic>
      <p:pic>
        <p:nvPicPr>
          <p:cNvPr id="8197" name="Picture 5" descr="j04348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#1  There is a God, who loves me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  <p:pic>
        <p:nvPicPr>
          <p:cNvPr id="2050" name="Picture 2" descr="http://upload.wikimedia.org/wikipedia/commons/c/ce/Good_shepherd_02b_clo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3677"/>
            <a:ext cx="1687803" cy="2389400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08" y="2266638"/>
            <a:ext cx="2552187" cy="170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#1  There is a God, who loves me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8288" y="1725613"/>
            <a:ext cx="8748712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that everything the Bible says about God is literally true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that science is wrong about the big bang &amp; evolution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in a six day creation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explain the Trinity or virgin birth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have a perfect answer to the problem of suffering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9138" indent="-719138"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#2   I’ve been off course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  <p:pic>
        <p:nvPicPr>
          <p:cNvPr id="3074" name="Picture 2" descr="http://www.clipartbest.com/cliparts/LcK/rza/LcKrza4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46391"/>
            <a:ext cx="17970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74511"/>
            <a:ext cx="2892160" cy="2892160"/>
          </a:xfrm>
          <a:prstGeom prst="rect">
            <a:avLst/>
          </a:prstGeom>
        </p:spPr>
      </p:pic>
      <p:pic>
        <p:nvPicPr>
          <p:cNvPr id="3076" name="Picture 4" descr="http://previews.123rf.com/images/radiantskies/radiantskies1301/radiantskies130100259/17148744-abstract-word-cloud-for-continental-philosophy-with-related-tags-and-term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20623"/>
            <a:ext cx="2692364" cy="28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9138" indent="-719138"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#2   I’ve been off course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5288" y="1978025"/>
            <a:ext cx="8748712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that you are a wholly bad person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deny the good in you, or the good you have achieved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pray the “sinner’s prayer”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 focussed on God as “judge”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#3   God took the initiative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1395"/>
            <a:ext cx="2109005" cy="337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864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#3   God took the initiative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9574" y="1923678"/>
            <a:ext cx="8406881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accept literally particular doctrines of the atonement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that your wrong-doing deserves the death penalty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believe that God’s greatest characteristic is punishment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91455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#4  I need to change course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9662"/>
            <a:ext cx="4158841" cy="309634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1168400"/>
            <a:ext cx="91455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#4  I need to change course 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7338" y="1995686"/>
            <a:ext cx="88566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promise to be perfect from now on.  That won’t happen.  But you must be willing to change, and to be changed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û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you don’t have to have deep feelings of regret –  simply to recognise where you 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4" y="192367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dirty="0">
                <a:latin typeface="Helvetica LT Std" pitchFamily="34" charset="0"/>
              </a:rPr>
              <a:t>What would you say …?</a:t>
            </a:r>
            <a:endParaRPr lang="en-GB" sz="6000" i="1" dirty="0">
              <a:latin typeface="Helvetica LT Std" pitchFamily="34" charset="0"/>
            </a:endParaRPr>
          </a:p>
        </p:txBody>
      </p:sp>
      <p:pic>
        <p:nvPicPr>
          <p:cNvPr id="8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absei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8" y="1419622"/>
            <a:ext cx="6629400" cy="331787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j0434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9" t="11929" r="15343" b="2947"/>
          <a:stretch/>
        </p:blipFill>
        <p:spPr bwMode="auto">
          <a:xfrm>
            <a:off x="1619672" y="1123785"/>
            <a:ext cx="1872208" cy="3677699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73276"/>
            <a:ext cx="2964168" cy="29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88" y="1347614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1. Some practical questions for sharing the Good News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388" y="1995686"/>
            <a:ext cx="8804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>
                <a:latin typeface="Helvetica LT Std" pitchFamily="34" charset="0"/>
              </a:rPr>
              <a:t>what is essential?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Helvetica LT Std" pitchFamily="34" charset="0"/>
              </a:rPr>
              <a:t>what sort of language?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Helvetica LT Std" pitchFamily="34" charset="0"/>
              </a:rPr>
              <a:t>what about culture?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Helvetica LT Std" pitchFamily="34" charset="0"/>
              </a:rPr>
              <a:t>what about different “streams” of the church?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Helvetica LT Std" pitchFamily="34" charset="0"/>
              </a:rPr>
              <a:t>the difference between proclamation and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88" y="1347614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1. Some practical questions for sharing the Good News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27749" r="66334" b="4552"/>
          <a:stretch/>
        </p:blipFill>
        <p:spPr bwMode="auto">
          <a:xfrm>
            <a:off x="3131840" y="1870834"/>
            <a:ext cx="2371410" cy="318446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93246"/>
            <a:ext cx="66960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“…  The time has come: the kingdom of God has come near. Repent and believe the Good News”</a:t>
            </a:r>
          </a:p>
          <a:p>
            <a:pPr>
              <a:defRPr/>
            </a:pPr>
            <a:r>
              <a:rPr lang="en-GB" sz="2000" dirty="0"/>
              <a:t>Mark 1 </a:t>
            </a:r>
            <a:r>
              <a:rPr lang="en-GB" sz="2000" baseline="30000" dirty="0"/>
              <a:t>15</a:t>
            </a:r>
            <a:endParaRPr lang="en-GB" sz="2000" dirty="0"/>
          </a:p>
        </p:txBody>
      </p:sp>
      <p:pic>
        <p:nvPicPr>
          <p:cNvPr id="3081" name="Picture 9" descr="C:\Documents and Settings\Mike Fuller\Local Settings\Temporary Internet Files\Content.IE5\EV08KWFG\MC9003009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70" y="991041"/>
            <a:ext cx="1849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5885" y="1623334"/>
            <a:ext cx="2382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/>
              <a:t>God’s authoritative rule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4065511"/>
            <a:ext cx="2595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/>
              <a:t>Change the direction of your 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3579" y="4568825"/>
            <a:ext cx="2384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/>
              <a:t>Put your trust in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6293788" y="2139272"/>
            <a:ext cx="582469" cy="192087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5940153" y="3271993"/>
            <a:ext cx="504055" cy="79351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 flipV="1">
            <a:off x="2223579" y="3604556"/>
            <a:ext cx="908261" cy="96895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2.  What was Jesus’ message?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427734"/>
            <a:ext cx="669607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…a Holy-Spirit-enabled proclamation for the poor – of freedom, new sight and good things from God</a:t>
            </a:r>
          </a:p>
          <a:p>
            <a:pPr>
              <a:defRPr/>
            </a:pPr>
            <a:r>
              <a:rPr lang="en-GB" sz="2000" dirty="0"/>
              <a:t>Luke 4 </a:t>
            </a:r>
            <a:r>
              <a:rPr lang="en-GB" sz="2000" baseline="30000" dirty="0"/>
              <a:t>16-22</a:t>
            </a:r>
            <a:r>
              <a:rPr lang="en-GB" sz="2000" dirty="0"/>
              <a:t>, quoting Isaiah 61</a:t>
            </a:r>
          </a:p>
        </p:txBody>
      </p:sp>
      <p:pic>
        <p:nvPicPr>
          <p:cNvPr id="3081" name="Picture 9" descr="C:\Documents and Settings\Mike Fuller\Local Settings\Temporary Internet Files\Content.IE5\EV08KWFG\MC9003009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70" y="991041"/>
            <a:ext cx="1849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2.  What was Jesus’ message?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427734"/>
            <a:ext cx="669607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“The Son of Man did not come to be served, but to serve, and to give his life as a ransom for many”</a:t>
            </a:r>
          </a:p>
          <a:p>
            <a:pPr>
              <a:defRPr/>
            </a:pPr>
            <a:r>
              <a:rPr lang="en-GB" sz="2000" dirty="0"/>
              <a:t>Mark 10 </a:t>
            </a:r>
            <a:r>
              <a:rPr lang="en-GB" sz="2000" baseline="30000" dirty="0"/>
              <a:t>45</a:t>
            </a:r>
            <a:endParaRPr lang="en-GB" sz="2000" dirty="0"/>
          </a:p>
        </p:txBody>
      </p:sp>
      <p:pic>
        <p:nvPicPr>
          <p:cNvPr id="3081" name="Picture 9" descr="C:\Documents and Settings\Mike Fuller\Local Settings\Temporary Internet Files\Content.IE5\EV08KWFG\MC9003009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70" y="991041"/>
            <a:ext cx="1849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2.  What was Jesus’ message?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3.  What did the first Christians preach?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93390"/>
              </p:ext>
            </p:extLst>
          </p:nvPr>
        </p:nvGraphicFramePr>
        <p:xfrm>
          <a:off x="488597" y="2116449"/>
          <a:ext cx="8064896" cy="271900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2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Acts 2 </a:t>
                      </a:r>
                      <a:r>
                        <a:rPr lang="en-US" sz="11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14-39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– Peter 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Pentecost  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included in both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Acts 17 </a:t>
                      </a:r>
                      <a:r>
                        <a:rPr lang="en-US" sz="11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22-31 </a:t>
                      </a: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– Paul  </a:t>
                      </a: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 Athens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What you see was prophesied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 appointed Man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You show interest in religion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God raised Him from death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You </a:t>
                      </a:r>
                      <a:r>
                        <a:rPr lang="en-US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honour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 “unknown God”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You put him to death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Repent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God is the source of all things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Resurrection prophesied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God wants you to seek Him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Now you see the Spirit given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Your poets have glimpsed this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 is Lord and Messiah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 </a:t>
                      </a:r>
                      <a:r>
                        <a:rPr lang="en-US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baptised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in Jesus’ name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You will receive the Spirit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7761" marR="677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0434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1640" y="0"/>
            <a:ext cx="65527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 defTabSz="912813">
              <a:spcBef>
                <a:spcPct val="50000"/>
              </a:spcBef>
              <a:tabLst>
                <a:tab pos="2887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have to believe to be a Follower of Jesus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                   </a:t>
            </a:r>
            <a:endParaRPr lang="en-GB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698" y="1344981"/>
            <a:ext cx="8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LT Std" pitchFamily="34" charset="0"/>
              </a:rPr>
              <a:t>4.  How is the Good News presented elsewhere?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00972"/>
              </p:ext>
            </p:extLst>
          </p:nvPr>
        </p:nvGraphicFramePr>
        <p:xfrm>
          <a:off x="833904" y="2222436"/>
          <a:ext cx="7554519" cy="258156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66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19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Romans 1 </a:t>
                      </a:r>
                      <a:r>
                        <a:rPr lang="en-US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1-4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Corinthians 15 </a:t>
                      </a:r>
                      <a:r>
                        <a:rPr lang="en-US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en-GB" sz="140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 Good News promised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Christ died for our sins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4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Through the prophets and scriptures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According to the scriptures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Regarding God’s Son, Jesus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Raised on the third day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 descendant of David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Appeared to many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Appointed Son of God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Through power of resurrection</a:t>
                      </a:r>
                      <a:endParaRPr lang="en-GB" sz="1400" b="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400" dirty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LT Std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" y="161172"/>
            <a:ext cx="10517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1">
      <a:dk1>
        <a:srgbClr val="3333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Helvetica LT Std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1019</Words>
  <Application>Microsoft Office PowerPoint</Application>
  <PresentationFormat>On-screen Show (16:9)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Helvetica LT Std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Fuller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Fuller</dc:creator>
  <cp:lastModifiedBy>Mike Fuller</cp:lastModifiedBy>
  <cp:revision>40</cp:revision>
  <cp:lastPrinted>2014-11-03T12:39:54Z</cp:lastPrinted>
  <dcterms:created xsi:type="dcterms:W3CDTF">2010-07-30T08:11:42Z</dcterms:created>
  <dcterms:modified xsi:type="dcterms:W3CDTF">2020-06-13T18:54:14Z</dcterms:modified>
</cp:coreProperties>
</file>