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259" r:id="rId4"/>
    <p:sldId id="260" r:id="rId5"/>
    <p:sldId id="261" r:id="rId6"/>
    <p:sldId id="262" r:id="rId7"/>
    <p:sldId id="263" r:id="rId8"/>
    <p:sldId id="264" r:id="rId9"/>
    <p:sldId id="265" r:id="rId10"/>
    <p:sldId id="277" r:id="rId11"/>
    <p:sldId id="266" r:id="rId12"/>
    <p:sldId id="267" r:id="rId13"/>
    <p:sldId id="268" r:id="rId14"/>
    <p:sldId id="271" r:id="rId15"/>
    <p:sldId id="275" r:id="rId16"/>
    <p:sldId id="270" r:id="rId17"/>
    <p:sldId id="269" r:id="rId18"/>
    <p:sldId id="272" r:id="rId19"/>
    <p:sldId id="273" r:id="rId20"/>
    <p:sldId id="274" r:id="rId21"/>
    <p:sldId id="276" r:id="rId22"/>
    <p:sldId id="280" r:id="rId23"/>
    <p:sldId id="279" r:id="rId24"/>
    <p:sldId id="281" r:id="rId25"/>
    <p:sldId id="282" r:id="rId26"/>
    <p:sldId id="283" r:id="rId27"/>
    <p:sldId id="278" r:id="rId28"/>
    <p:sldId id="257"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27" autoAdjust="0"/>
  </p:normalViewPr>
  <p:slideViewPr>
    <p:cSldViewPr>
      <p:cViewPr varScale="1">
        <p:scale>
          <a:sx n="98" d="100"/>
          <a:sy n="98" d="100"/>
        </p:scale>
        <p:origin x="28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45BF0D-8199-4584-8BB8-AFF69C93A650}" type="datetimeFigureOut">
              <a:rPr lang="en-GB" smtClean="0"/>
              <a:t>05/04/2019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92D283-8847-4030-BF15-C9DCCF9DA0FA}" type="slidenum">
              <a:rPr lang="en-GB" smtClean="0"/>
              <a:t>‹#›</a:t>
            </a:fld>
            <a:endParaRPr lang="en-GB"/>
          </a:p>
        </p:txBody>
      </p:sp>
    </p:spTree>
    <p:extLst>
      <p:ext uri="{BB962C8B-B14F-4D97-AF65-F5344CB8AC3E}">
        <p14:creationId xmlns:p14="http://schemas.microsoft.com/office/powerpoint/2010/main" val="10577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Emergence of Islam: Qur’an: 610-632</a:t>
            </a:r>
          </a:p>
        </p:txBody>
      </p:sp>
      <p:sp>
        <p:nvSpPr>
          <p:cNvPr id="4" name="Slide Number Placeholder 3"/>
          <p:cNvSpPr>
            <a:spLocks noGrp="1"/>
          </p:cNvSpPr>
          <p:nvPr>
            <p:ph type="sldNum" sz="quarter" idx="10"/>
          </p:nvPr>
        </p:nvSpPr>
        <p:spPr/>
        <p:txBody>
          <a:bodyPr/>
          <a:lstStyle/>
          <a:p>
            <a:fld id="{1092D283-8847-4030-BF15-C9DCCF9DA0FA}" type="slidenum">
              <a:rPr lang="en-GB" smtClean="0"/>
              <a:t>4</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Intifada = shaking off</a:t>
            </a:r>
          </a:p>
        </p:txBody>
      </p:sp>
      <p:sp>
        <p:nvSpPr>
          <p:cNvPr id="4" name="Slide Number Placeholder 3"/>
          <p:cNvSpPr>
            <a:spLocks noGrp="1"/>
          </p:cNvSpPr>
          <p:nvPr>
            <p:ph type="sldNum" sz="quarter" idx="10"/>
          </p:nvPr>
        </p:nvSpPr>
        <p:spPr/>
        <p:txBody>
          <a:bodyPr/>
          <a:lstStyle/>
          <a:p>
            <a:fld id="{1092D283-8847-4030-BF15-C9DCCF9DA0FA}" type="slidenum">
              <a:rPr lang="en-GB" smtClean="0"/>
              <a:t>13</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Oslo 2 1995</a:t>
            </a:r>
          </a:p>
        </p:txBody>
      </p:sp>
      <p:sp>
        <p:nvSpPr>
          <p:cNvPr id="4" name="Slide Number Placeholder 3"/>
          <p:cNvSpPr>
            <a:spLocks noGrp="1"/>
          </p:cNvSpPr>
          <p:nvPr>
            <p:ph type="sldNum" sz="quarter" idx="10"/>
          </p:nvPr>
        </p:nvSpPr>
        <p:spPr/>
        <p:txBody>
          <a:bodyPr/>
          <a:lstStyle/>
          <a:p>
            <a:fld id="{1092D283-8847-4030-BF15-C9DCCF9DA0FA}" type="slidenum">
              <a:rPr lang="en-GB" smtClean="0"/>
              <a:t>14</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Keren Milchiker   29</a:t>
            </a:r>
            <a:r>
              <a:rPr lang="en-GB" baseline="30000" dirty="0"/>
              <a:t>th</a:t>
            </a:r>
            <a:r>
              <a:rPr lang="en-GB" dirty="0"/>
              <a:t> January 2004.</a:t>
            </a:r>
          </a:p>
          <a:p>
            <a:endParaRPr lang="en-GB" dirty="0"/>
          </a:p>
          <a:p>
            <a:r>
              <a:rPr lang="en-GB" dirty="0"/>
              <a:t>11 passengers died</a:t>
            </a:r>
          </a:p>
        </p:txBody>
      </p:sp>
      <p:sp>
        <p:nvSpPr>
          <p:cNvPr id="4" name="Slide Number Placeholder 3"/>
          <p:cNvSpPr>
            <a:spLocks noGrp="1"/>
          </p:cNvSpPr>
          <p:nvPr>
            <p:ph type="sldNum" sz="quarter" idx="10"/>
          </p:nvPr>
        </p:nvSpPr>
        <p:spPr/>
        <p:txBody>
          <a:bodyPr/>
          <a:lstStyle/>
          <a:p>
            <a:fld id="{1092D283-8847-4030-BF15-C9DCCF9DA0FA}" type="slidenum">
              <a:rPr lang="en-GB" smtClean="0"/>
              <a:t>15</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Intifada = shaking off</a:t>
            </a:r>
          </a:p>
        </p:txBody>
      </p:sp>
      <p:sp>
        <p:nvSpPr>
          <p:cNvPr id="4" name="Slide Number Placeholder 3"/>
          <p:cNvSpPr>
            <a:spLocks noGrp="1"/>
          </p:cNvSpPr>
          <p:nvPr>
            <p:ph type="sldNum" sz="quarter" idx="10"/>
          </p:nvPr>
        </p:nvSpPr>
        <p:spPr/>
        <p:txBody>
          <a:bodyPr/>
          <a:lstStyle/>
          <a:p>
            <a:fld id="{1092D283-8847-4030-BF15-C9DCCF9DA0FA}" type="slidenum">
              <a:rPr lang="en-GB" smtClean="0"/>
              <a:t>16</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Aida refugee camp Bethlehem</a:t>
            </a:r>
          </a:p>
        </p:txBody>
      </p:sp>
      <p:sp>
        <p:nvSpPr>
          <p:cNvPr id="4" name="Slide Number Placeholder 3"/>
          <p:cNvSpPr>
            <a:spLocks noGrp="1"/>
          </p:cNvSpPr>
          <p:nvPr>
            <p:ph type="sldNum" sz="quarter" idx="10"/>
          </p:nvPr>
        </p:nvSpPr>
        <p:spPr/>
        <p:txBody>
          <a:bodyPr/>
          <a:lstStyle/>
          <a:p>
            <a:fld id="{1092D283-8847-4030-BF15-C9DCCF9DA0FA}" type="slidenum">
              <a:rPr lang="en-GB" smtClean="0"/>
              <a:t>17</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Intifada = shaking off</a:t>
            </a:r>
          </a:p>
        </p:txBody>
      </p:sp>
      <p:sp>
        <p:nvSpPr>
          <p:cNvPr id="4" name="Slide Number Placeholder 3"/>
          <p:cNvSpPr>
            <a:spLocks noGrp="1"/>
          </p:cNvSpPr>
          <p:nvPr>
            <p:ph type="sldNum" sz="quarter" idx="10"/>
          </p:nvPr>
        </p:nvSpPr>
        <p:spPr/>
        <p:txBody>
          <a:bodyPr/>
          <a:lstStyle/>
          <a:p>
            <a:fld id="{1092D283-8847-4030-BF15-C9DCCF9DA0FA}" type="slidenum">
              <a:rPr lang="en-GB" smtClean="0"/>
              <a:t>18</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International law</a:t>
            </a:r>
          </a:p>
        </p:txBody>
      </p:sp>
      <p:sp>
        <p:nvSpPr>
          <p:cNvPr id="4" name="Slide Number Placeholder 3"/>
          <p:cNvSpPr>
            <a:spLocks noGrp="1"/>
          </p:cNvSpPr>
          <p:nvPr>
            <p:ph type="sldNum" sz="quarter" idx="10"/>
          </p:nvPr>
        </p:nvSpPr>
        <p:spPr/>
        <p:txBody>
          <a:bodyPr/>
          <a:lstStyle/>
          <a:p>
            <a:fld id="{1092D283-8847-4030-BF15-C9DCCF9DA0FA}" type="slidenum">
              <a:rPr lang="en-GB" smtClean="0"/>
              <a:t>19</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International law</a:t>
            </a:r>
          </a:p>
        </p:txBody>
      </p:sp>
      <p:sp>
        <p:nvSpPr>
          <p:cNvPr id="4" name="Slide Number Placeholder 3"/>
          <p:cNvSpPr>
            <a:spLocks noGrp="1"/>
          </p:cNvSpPr>
          <p:nvPr>
            <p:ph type="sldNum" sz="quarter" idx="10"/>
          </p:nvPr>
        </p:nvSpPr>
        <p:spPr/>
        <p:txBody>
          <a:bodyPr/>
          <a:lstStyle/>
          <a:p>
            <a:fld id="{1092D283-8847-4030-BF15-C9DCCF9DA0FA}" type="slidenum">
              <a:rPr lang="en-GB" smtClean="0"/>
              <a:t>20</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 </a:t>
            </a:r>
            <a:r>
              <a:rPr lang="en-GB" dirty="0" err="1"/>
              <a:t>Gurion</a:t>
            </a:r>
            <a:r>
              <a:rPr lang="en-GB" dirty="0"/>
              <a:t> to Knesset in 1961</a:t>
            </a:r>
          </a:p>
        </p:txBody>
      </p:sp>
      <p:sp>
        <p:nvSpPr>
          <p:cNvPr id="4" name="Slide Number Placeholder 3"/>
          <p:cNvSpPr>
            <a:spLocks noGrp="1"/>
          </p:cNvSpPr>
          <p:nvPr>
            <p:ph type="sldNum" sz="quarter" idx="10"/>
          </p:nvPr>
        </p:nvSpPr>
        <p:spPr/>
        <p:txBody>
          <a:bodyPr/>
          <a:lstStyle/>
          <a:p>
            <a:fld id="{1092D283-8847-4030-BF15-C9DCCF9DA0FA}" type="slidenum">
              <a:rPr lang="en-GB" smtClean="0"/>
              <a:t>21</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92D283-8847-4030-BF15-C9DCCF9DA0FA}" type="slidenum">
              <a:rPr lang="en-GB" smtClean="0"/>
              <a:t>26</a:t>
            </a:fld>
            <a:endParaRPr lang="en-GB"/>
          </a:p>
        </p:txBody>
      </p:sp>
    </p:spTree>
    <p:extLst>
      <p:ext uri="{BB962C8B-B14F-4D97-AF65-F5344CB8AC3E}">
        <p14:creationId xmlns:p14="http://schemas.microsoft.com/office/powerpoint/2010/main" val="66312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Dome of Rock 685</a:t>
            </a:r>
          </a:p>
        </p:txBody>
      </p:sp>
      <p:sp>
        <p:nvSpPr>
          <p:cNvPr id="4" name="Slide Number Placeholder 3"/>
          <p:cNvSpPr>
            <a:spLocks noGrp="1"/>
          </p:cNvSpPr>
          <p:nvPr>
            <p:ph type="sldNum" sz="quarter" idx="10"/>
          </p:nvPr>
        </p:nvSpPr>
        <p:spPr/>
        <p:txBody>
          <a:bodyPr/>
          <a:lstStyle/>
          <a:p>
            <a:fld id="{1092D283-8847-4030-BF15-C9DCCF9DA0FA}" type="slidenum">
              <a:rPr lang="en-GB" smtClean="0"/>
              <a:t>5</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Mamluks</a:t>
            </a:r>
            <a:r>
              <a:rPr lang="en-GB" dirty="0"/>
              <a:t> 1291 to 1517</a:t>
            </a:r>
          </a:p>
        </p:txBody>
      </p:sp>
      <p:sp>
        <p:nvSpPr>
          <p:cNvPr id="4" name="Slide Number Placeholder 3"/>
          <p:cNvSpPr>
            <a:spLocks noGrp="1"/>
          </p:cNvSpPr>
          <p:nvPr>
            <p:ph type="sldNum" sz="quarter" idx="10"/>
          </p:nvPr>
        </p:nvSpPr>
        <p:spPr/>
        <p:txBody>
          <a:bodyPr/>
          <a:lstStyle/>
          <a:p>
            <a:fld id="{1092D283-8847-4030-BF15-C9DCCF9DA0FA}" type="slidenum">
              <a:rPr lang="en-GB" smtClean="0"/>
              <a:t>6</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Sulemain</a:t>
            </a:r>
            <a:r>
              <a:rPr lang="en-GB" dirty="0"/>
              <a:t> the Magnificent 16</a:t>
            </a:r>
            <a:r>
              <a:rPr lang="en-GB" baseline="30000" dirty="0"/>
              <a:t>th</a:t>
            </a:r>
            <a:r>
              <a:rPr lang="en-GB" dirty="0"/>
              <a:t> century</a:t>
            </a:r>
          </a:p>
        </p:txBody>
      </p:sp>
      <p:sp>
        <p:nvSpPr>
          <p:cNvPr id="4" name="Slide Number Placeholder 3"/>
          <p:cNvSpPr>
            <a:spLocks noGrp="1"/>
          </p:cNvSpPr>
          <p:nvPr>
            <p:ph type="sldNum" sz="quarter" idx="10"/>
          </p:nvPr>
        </p:nvSpPr>
        <p:spPr/>
        <p:txBody>
          <a:bodyPr/>
          <a:lstStyle/>
          <a:p>
            <a:fld id="{1092D283-8847-4030-BF15-C9DCCF9DA0FA}" type="slidenum">
              <a:rPr lang="en-GB" smtClean="0"/>
              <a:t>7</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Theodore Herzl 1897</a:t>
            </a:r>
          </a:p>
          <a:p>
            <a:r>
              <a:rPr lang="en-GB" dirty="0"/>
              <a:t>UK</a:t>
            </a:r>
            <a:r>
              <a:rPr lang="en-GB" baseline="0" dirty="0"/>
              <a:t> Foreign Secretary to Baron Rothschild:</a:t>
            </a:r>
          </a:p>
          <a:p>
            <a:endParaRPr lang="en-GB" baseline="0" dirty="0"/>
          </a:p>
          <a:p>
            <a:r>
              <a:rPr lang="en-GB" dirty="0"/>
              <a:t>“His Majesty's government view with favour the establishment in Palestine of a national home for the Jewish people, and will use their best endeavours to facilitate the achievement of this object, it being clearly understood that nothing shall be done which may prejudice the civil and religious rights of existing non-Jewish communities in Palestine, or the rights and political status enjoyed by Jews in any other country”</a:t>
            </a:r>
          </a:p>
        </p:txBody>
      </p:sp>
      <p:sp>
        <p:nvSpPr>
          <p:cNvPr id="4" name="Slide Number Placeholder 3"/>
          <p:cNvSpPr>
            <a:spLocks noGrp="1"/>
          </p:cNvSpPr>
          <p:nvPr>
            <p:ph type="sldNum" sz="quarter" idx="10"/>
          </p:nvPr>
        </p:nvSpPr>
        <p:spPr/>
        <p:txBody>
          <a:bodyPr/>
          <a:lstStyle/>
          <a:p>
            <a:fld id="{1092D283-8847-4030-BF15-C9DCCF9DA0FA}" type="slidenum">
              <a:rPr lang="en-GB" smtClean="0"/>
              <a:t>8</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Plan accepted by Jews, rejected by Arab nations</a:t>
            </a:r>
          </a:p>
        </p:txBody>
      </p:sp>
      <p:sp>
        <p:nvSpPr>
          <p:cNvPr id="4" name="Slide Number Placeholder 3"/>
          <p:cNvSpPr>
            <a:spLocks noGrp="1"/>
          </p:cNvSpPr>
          <p:nvPr>
            <p:ph type="sldNum" sz="quarter" idx="10"/>
          </p:nvPr>
        </p:nvSpPr>
        <p:spPr/>
        <p:txBody>
          <a:bodyPr/>
          <a:lstStyle/>
          <a:p>
            <a:fld id="{1092D283-8847-4030-BF15-C9DCCF9DA0FA}" type="slidenum">
              <a:rPr lang="en-GB" smtClean="0"/>
              <a:t>9</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Plan accepted by Jews, rejected by Arab nations</a:t>
            </a:r>
          </a:p>
        </p:txBody>
      </p:sp>
      <p:sp>
        <p:nvSpPr>
          <p:cNvPr id="4" name="Slide Number Placeholder 3"/>
          <p:cNvSpPr>
            <a:spLocks noGrp="1"/>
          </p:cNvSpPr>
          <p:nvPr>
            <p:ph type="sldNum" sz="quarter" idx="10"/>
          </p:nvPr>
        </p:nvSpPr>
        <p:spPr/>
        <p:txBody>
          <a:bodyPr/>
          <a:lstStyle/>
          <a:p>
            <a:fld id="{1092D283-8847-4030-BF15-C9DCCF9DA0FA}" type="slidenum">
              <a:rPr lang="en-GB" smtClean="0"/>
              <a:t>10</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10"/>
          </p:nvPr>
        </p:nvSpPr>
        <p:spPr/>
        <p:txBody>
          <a:bodyPr/>
          <a:lstStyle/>
          <a:p>
            <a:fld id="{1092D283-8847-4030-BF15-C9DCCF9DA0FA}" type="slidenum">
              <a:rPr lang="en-GB" smtClean="0"/>
              <a:t>11</a:t>
            </a:fld>
            <a:endParaRPr lang="en-GB"/>
          </a:p>
        </p:txBody>
      </p:sp>
    </p:spTree>
    <p:extLst>
      <p:ext uri="{BB962C8B-B14F-4D97-AF65-F5344CB8AC3E}">
        <p14:creationId xmlns:p14="http://schemas.microsoft.com/office/powerpoint/2010/main" val="137083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Israelis: 1948 = Independence Day</a:t>
            </a:r>
          </a:p>
          <a:p>
            <a:r>
              <a:rPr lang="en-GB" dirty="0"/>
              <a:t>for Palestinians:  the Nakba</a:t>
            </a:r>
          </a:p>
          <a:p>
            <a:r>
              <a:rPr lang="en-GB" dirty="0"/>
              <a:t>1964: PLO</a:t>
            </a:r>
          </a:p>
          <a:p>
            <a:endParaRPr lang="en-GB" dirty="0"/>
          </a:p>
          <a:p>
            <a:r>
              <a:rPr lang="en-GB" dirty="0"/>
              <a:t>EXPLAIN: West Bank and Gaza</a:t>
            </a:r>
          </a:p>
        </p:txBody>
      </p:sp>
      <p:sp>
        <p:nvSpPr>
          <p:cNvPr id="4" name="Slide Number Placeholder 3"/>
          <p:cNvSpPr>
            <a:spLocks noGrp="1"/>
          </p:cNvSpPr>
          <p:nvPr>
            <p:ph type="sldNum" sz="quarter" idx="10"/>
          </p:nvPr>
        </p:nvSpPr>
        <p:spPr/>
        <p:txBody>
          <a:bodyPr/>
          <a:lstStyle/>
          <a:p>
            <a:fld id="{1092D283-8847-4030-BF15-C9DCCF9DA0FA}" type="slidenum">
              <a:rPr lang="en-GB" smtClean="0"/>
              <a:t>12</a:t>
            </a:fld>
            <a:endParaRPr lang="en-GB"/>
          </a:p>
        </p:txBody>
      </p:sp>
    </p:spTree>
    <p:extLst>
      <p:ext uri="{BB962C8B-B14F-4D97-AF65-F5344CB8AC3E}">
        <p14:creationId xmlns:p14="http://schemas.microsoft.com/office/powerpoint/2010/main" val="1370830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9B78309-6283-4D75-BCA6-E4C04CFB85F2}" type="datetimeFigureOut">
              <a:rPr lang="en-GB" smtClean="0"/>
              <a:t>05/04/2019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228855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B78309-6283-4D75-BCA6-E4C04CFB85F2}" type="datetimeFigureOut">
              <a:rPr lang="en-GB" smtClean="0"/>
              <a:t>05/04/2019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379925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B78309-6283-4D75-BCA6-E4C04CFB85F2}" type="datetimeFigureOut">
              <a:rPr lang="en-GB" smtClean="0"/>
              <a:t>05/04/2019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256409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B78309-6283-4D75-BCA6-E4C04CFB85F2}" type="datetimeFigureOut">
              <a:rPr lang="en-GB" smtClean="0"/>
              <a:t>05/04/2019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402780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B78309-6283-4D75-BCA6-E4C04CFB85F2}" type="datetimeFigureOut">
              <a:rPr lang="en-GB" smtClean="0"/>
              <a:t>05/04/2019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361643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9B78309-6283-4D75-BCA6-E4C04CFB85F2}" type="datetimeFigureOut">
              <a:rPr lang="en-GB" smtClean="0"/>
              <a:t>05/04/2019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88605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9B78309-6283-4D75-BCA6-E4C04CFB85F2}" type="datetimeFigureOut">
              <a:rPr lang="en-GB" smtClean="0"/>
              <a:t>05/04/2019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318231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9B78309-6283-4D75-BCA6-E4C04CFB85F2}" type="datetimeFigureOut">
              <a:rPr lang="en-GB" smtClean="0"/>
              <a:t>05/04/2019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891754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78309-6283-4D75-BCA6-E4C04CFB85F2}" type="datetimeFigureOut">
              <a:rPr lang="en-GB" smtClean="0"/>
              <a:t>05/04/2019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196841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78309-6283-4D75-BCA6-E4C04CFB85F2}" type="datetimeFigureOut">
              <a:rPr lang="en-GB" smtClean="0"/>
              <a:t>05/04/2019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412120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78309-6283-4D75-BCA6-E4C04CFB85F2}" type="datetimeFigureOut">
              <a:rPr lang="en-GB" smtClean="0"/>
              <a:t>05/04/2019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96E95E-58D4-41C3-B5F7-3F8A7811569E}" type="slidenum">
              <a:rPr lang="en-GB" smtClean="0"/>
              <a:t>‹#›</a:t>
            </a:fld>
            <a:endParaRPr lang="en-GB"/>
          </a:p>
        </p:txBody>
      </p:sp>
    </p:spTree>
    <p:extLst>
      <p:ext uri="{BB962C8B-B14F-4D97-AF65-F5344CB8AC3E}">
        <p14:creationId xmlns:p14="http://schemas.microsoft.com/office/powerpoint/2010/main" val="390105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9B78309-6283-4D75-BCA6-E4C04CFB85F2}" type="datetimeFigureOut">
              <a:rPr lang="en-GB" smtClean="0"/>
              <a:t>05/04/2019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296E95E-58D4-41C3-B5F7-3F8A7811569E}" type="slidenum">
              <a:rPr lang="en-GB" smtClean="0"/>
              <a:t>‹#›</a:t>
            </a:fld>
            <a:endParaRPr lang="en-GB"/>
          </a:p>
        </p:txBody>
      </p:sp>
    </p:spTree>
    <p:extLst>
      <p:ext uri="{BB962C8B-B14F-4D97-AF65-F5344CB8AC3E}">
        <p14:creationId xmlns:p14="http://schemas.microsoft.com/office/powerpoint/2010/main" val="3629504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gif"/><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1.wdp"/><Relationship Id="rId4" Type="http://schemas.openxmlformats.org/officeDocument/2006/relationships/image" Target="../media/image35.jpe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1.jpeg"/><Relationship Id="rId5" Type="http://schemas.openxmlformats.org/officeDocument/2006/relationships/image" Target="../media/image39.jpe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png"/><Relationship Id="rId3" Type="http://schemas.openxmlformats.org/officeDocument/2006/relationships/image" Target="../media/image4.wmf"/><Relationship Id="rId7" Type="http://schemas.openxmlformats.org/officeDocument/2006/relationships/image" Target="../media/image8.wmf"/><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wmf"/><Relationship Id="rId11" Type="http://schemas.openxmlformats.org/officeDocument/2006/relationships/image" Target="../media/image12.png"/><Relationship Id="rId5" Type="http://schemas.openxmlformats.org/officeDocument/2006/relationships/image" Target="../media/image6.wmf"/><Relationship Id="rId15" Type="http://schemas.openxmlformats.org/officeDocument/2006/relationships/image" Target="../media/image1.gif"/><Relationship Id="rId10" Type="http://schemas.openxmlformats.org/officeDocument/2006/relationships/image" Target="../media/image11.png"/><Relationship Id="rId4" Type="http://schemas.openxmlformats.org/officeDocument/2006/relationships/image" Target="../media/image5.wmf"/><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7.jpeg"/><Relationship Id="rId5" Type="http://schemas.openxmlformats.org/officeDocument/2006/relationships/image" Target="../media/image1.gif"/><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571225"/>
            <a:ext cx="7272808" cy="3139321"/>
          </a:xfrm>
          <a:prstGeom prst="rect">
            <a:avLst/>
          </a:prstGeom>
          <a:noFill/>
        </p:spPr>
        <p:txBody>
          <a:bodyPr wrap="square" rtlCol="0">
            <a:spAutoFit/>
          </a:bodyPr>
          <a:lstStyle/>
          <a:p>
            <a:r>
              <a:rPr lang="en-GB" sz="6600" dirty="0">
                <a:solidFill>
                  <a:srgbClr val="0000FF"/>
                </a:solidFill>
                <a:effectLst>
                  <a:outerShdw blurRad="38100" dist="38100" dir="2700000" algn="tl">
                    <a:srgbClr val="000000">
                      <a:alpha val="43137"/>
                    </a:srgbClr>
                  </a:outerShdw>
                </a:effectLst>
              </a:rPr>
              <a:t>A (simplified) </a:t>
            </a:r>
            <a:r>
              <a:rPr lang="en-GB" sz="6600" dirty="0">
                <a:solidFill>
                  <a:srgbClr val="FF0000"/>
                </a:solidFill>
                <a:effectLst>
                  <a:outerShdw blurRad="38100" dist="38100" dir="2700000" algn="tl">
                    <a:srgbClr val="000000">
                      <a:alpha val="43137"/>
                    </a:srgbClr>
                  </a:outerShdw>
                </a:effectLst>
              </a:rPr>
              <a:t>history </a:t>
            </a:r>
            <a:r>
              <a:rPr lang="en-GB" sz="6600" dirty="0">
                <a:solidFill>
                  <a:srgbClr val="0000FF"/>
                </a:solidFill>
                <a:effectLst>
                  <a:outerShdw blurRad="38100" dist="38100" dir="2700000" algn="tl">
                    <a:srgbClr val="000000">
                      <a:alpha val="43137"/>
                    </a:srgbClr>
                  </a:outerShdw>
                </a:effectLst>
              </a:rPr>
              <a:t>of the </a:t>
            </a:r>
            <a:r>
              <a:rPr lang="en-GB" sz="6600" dirty="0">
                <a:solidFill>
                  <a:srgbClr val="FF0000"/>
                </a:solidFill>
                <a:effectLst>
                  <a:outerShdw blurRad="38100" dist="38100" dir="2700000" algn="tl">
                    <a:srgbClr val="000000">
                      <a:alpha val="43137"/>
                    </a:srgbClr>
                  </a:outerShdw>
                </a:effectLst>
              </a:rPr>
              <a:t>Arab-Israeli conflict</a:t>
            </a:r>
          </a:p>
        </p:txBody>
      </p:sp>
      <p:pic>
        <p:nvPicPr>
          <p:cNvPr id="1026" name="Picture 2" descr="http://wars.mrdonn.org/powerpoints/wh_arab_israeli_conflic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2419194"/>
            <a:ext cx="2454205" cy="259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574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9552" y="1050220"/>
            <a:ext cx="5226092" cy="172354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from 1919 – British Mandate in Palestine …</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1947:  United Nations proposal</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1948: Jewish State of Israel declared</a:t>
            </a:r>
          </a:p>
        </p:txBody>
      </p:sp>
      <p:pic>
        <p:nvPicPr>
          <p:cNvPr id="12" name="Picture 4" descr="http://news.bbc.co.uk/nol/shared/spl/hi/middle_east/03/v3_israel_palestinians/maps/img/1947_un_partition300.gif"/>
          <p:cNvPicPr>
            <a:picLocks noChangeAspect="1" noChangeArrowheads="1"/>
          </p:cNvPicPr>
          <p:nvPr/>
        </p:nvPicPr>
        <p:blipFill rotWithShape="1">
          <a:blip r:embed="rId4">
            <a:extLst>
              <a:ext uri="{28A0092B-C50C-407E-A947-70E740481C1C}">
                <a14:useLocalDpi xmlns:a14="http://schemas.microsoft.com/office/drawing/2010/main" val="0"/>
              </a:ext>
            </a:extLst>
          </a:blip>
          <a:srcRect l="796" t="670" r="829" b="573"/>
          <a:stretch/>
        </p:blipFill>
        <p:spPr bwMode="auto">
          <a:xfrm>
            <a:off x="5817394" y="1074234"/>
            <a:ext cx="2677449" cy="3135816"/>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9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40000" y="1051200"/>
            <a:ext cx="5226092" cy="395492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from 1919 – British Mandate in Palestine …</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1947:  United Nations proposal</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1948: Jewish State of Israel declared</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war with surrounding Arab nations</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a:t>
            </a:r>
            <a:r>
              <a:rPr lang="en-GB" sz="2400" dirty="0">
                <a:solidFill>
                  <a:srgbClr val="0000FF"/>
                </a:solidFill>
                <a:effectLst>
                  <a:outerShdw blurRad="38100" dist="38100" dir="2700000" algn="tl">
                    <a:srgbClr val="000000">
                      <a:alpha val="43137"/>
                    </a:srgbClr>
                  </a:outerShdw>
                </a:effectLst>
                <a:latin typeface="Calibri"/>
              </a:rPr>
              <a:t>½ million</a:t>
            </a:r>
            <a:r>
              <a:rPr lang="en-GB" sz="2400" dirty="0">
                <a:solidFill>
                  <a:srgbClr val="0000FF"/>
                </a:solidFill>
                <a:effectLst>
                  <a:outerShdw blurRad="38100" dist="38100" dir="2700000" algn="tl">
                    <a:srgbClr val="000000">
                      <a:alpha val="43137"/>
                    </a:srgbClr>
                  </a:outerShdw>
                </a:effectLst>
              </a:rPr>
              <a:t> Arab refugees flee</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allegations of “ethnic cleansing”</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at ceasefire, major Israeli gains</a:t>
            </a:r>
          </a:p>
          <a:p>
            <a:pPr marL="342900" indent="-342900">
              <a:spcBef>
                <a:spcPts val="600"/>
              </a:spcBef>
              <a:buFont typeface="Wingdings" panose="05000000000000000000" pitchFamily="2" charset="2"/>
              <a:buChar char="§"/>
            </a:pPr>
            <a:endParaRPr lang="en-GB" sz="2400" dirty="0">
              <a:solidFill>
                <a:srgbClr val="0000FF"/>
              </a:solidFill>
              <a:effectLst>
                <a:outerShdw blurRad="38100" dist="38100" dir="2700000" algn="tl">
                  <a:srgbClr val="000000">
                    <a:alpha val="43137"/>
                  </a:srgbClr>
                </a:outerShdw>
              </a:effectLst>
            </a:endParaRPr>
          </a:p>
        </p:txBody>
      </p:sp>
      <p:pic>
        <p:nvPicPr>
          <p:cNvPr id="10244" name="Picture 4" descr="http://news.bbc.co.uk/nol/shared/spl/hi/middle_east/03/v3_israel_palestinians/maps/img/1947_un_partition300.gif"/>
          <p:cNvPicPr>
            <a:picLocks noChangeAspect="1" noChangeArrowheads="1"/>
          </p:cNvPicPr>
          <p:nvPr/>
        </p:nvPicPr>
        <p:blipFill rotWithShape="1">
          <a:blip r:embed="rId4">
            <a:extLst>
              <a:ext uri="{28A0092B-C50C-407E-A947-70E740481C1C}">
                <a14:useLocalDpi xmlns:a14="http://schemas.microsoft.com/office/drawing/2010/main" val="0"/>
              </a:ext>
            </a:extLst>
          </a:blip>
          <a:srcRect l="796" t="670" r="829" b="573"/>
          <a:stretch/>
        </p:blipFill>
        <p:spPr bwMode="auto">
          <a:xfrm>
            <a:off x="5817394" y="1074234"/>
            <a:ext cx="2677449" cy="3135816"/>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25982" y="1275606"/>
            <a:ext cx="970515" cy="400110"/>
          </a:xfrm>
          <a:prstGeom prst="rect">
            <a:avLst/>
          </a:prstGeom>
          <a:noFill/>
        </p:spPr>
        <p:txBody>
          <a:bodyPr wrap="square" rtlCol="0">
            <a:spAutoFit/>
          </a:bodyPr>
          <a:lstStyle/>
          <a:p>
            <a:r>
              <a:rPr lang="en-GB" sz="2000" dirty="0">
                <a:solidFill>
                  <a:schemeClr val="bg1"/>
                </a:solidFill>
                <a:effectLst>
                  <a:outerShdw blurRad="38100" dist="38100" dir="2700000" algn="tl">
                    <a:srgbClr val="000000">
                      <a:alpha val="43137"/>
                    </a:srgbClr>
                  </a:outerShdw>
                </a:effectLst>
              </a:rPr>
              <a:t>1947</a:t>
            </a:r>
          </a:p>
        </p:txBody>
      </p:sp>
    </p:spTree>
    <p:extLst>
      <p:ext uri="{BB962C8B-B14F-4D97-AF65-F5344CB8AC3E}">
        <p14:creationId xmlns:p14="http://schemas.microsoft.com/office/powerpoint/2010/main" val="298917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wipe(left)">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wipe(left)">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wipe(left)">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http://news.bbc.co.uk/nol/shared/spl/hi/middle_east/03/v3_israel_palestinians/maps/img/1947_un_partition300.gif"/>
          <p:cNvPicPr>
            <a:picLocks noChangeAspect="1" noChangeArrowheads="1"/>
          </p:cNvPicPr>
          <p:nvPr/>
        </p:nvPicPr>
        <p:blipFill rotWithShape="1">
          <a:blip r:embed="rId4">
            <a:extLst>
              <a:ext uri="{28A0092B-C50C-407E-A947-70E740481C1C}">
                <a14:useLocalDpi xmlns:a14="http://schemas.microsoft.com/office/drawing/2010/main" val="0"/>
              </a:ext>
            </a:extLst>
          </a:blip>
          <a:srcRect l="796" t="670" r="829" b="573"/>
          <a:stretch/>
        </p:blipFill>
        <p:spPr bwMode="auto">
          <a:xfrm>
            <a:off x="5817394" y="1074234"/>
            <a:ext cx="2677449" cy="3135816"/>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pic>
        <p:nvPicPr>
          <p:cNvPr id="11268" name="Picture 4" descr="http://news.bbc.co.uk/nol/shared/spl/hi/middle_east/03/v3_israel_palestinians/maps/img/1949_armistice_line_300.gif"/>
          <p:cNvPicPr>
            <a:picLocks noChangeAspect="1" noChangeArrowheads="1"/>
          </p:cNvPicPr>
          <p:nvPr/>
        </p:nvPicPr>
        <p:blipFill rotWithShape="1">
          <a:blip r:embed="rId5">
            <a:extLst>
              <a:ext uri="{28A0092B-C50C-407E-A947-70E740481C1C}">
                <a14:useLocalDpi xmlns:a14="http://schemas.microsoft.com/office/drawing/2010/main" val="0"/>
              </a:ext>
            </a:extLst>
          </a:blip>
          <a:srcRect l="682" t="674" r="818" b="755"/>
          <a:stretch/>
        </p:blipFill>
        <p:spPr bwMode="auto">
          <a:xfrm>
            <a:off x="2987824" y="1056350"/>
            <a:ext cx="2701213" cy="3153700"/>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25982" y="1275606"/>
            <a:ext cx="970515" cy="400110"/>
          </a:xfrm>
          <a:prstGeom prst="rect">
            <a:avLst/>
          </a:prstGeom>
          <a:noFill/>
        </p:spPr>
        <p:txBody>
          <a:bodyPr wrap="square" rtlCol="0">
            <a:spAutoFit/>
          </a:bodyPr>
          <a:lstStyle/>
          <a:p>
            <a:r>
              <a:rPr lang="en-GB" sz="2000" dirty="0">
                <a:solidFill>
                  <a:schemeClr val="bg1"/>
                </a:solidFill>
                <a:effectLst>
                  <a:outerShdw blurRad="38100" dist="38100" dir="2700000" algn="tl">
                    <a:srgbClr val="000000">
                      <a:alpha val="43137"/>
                    </a:srgbClr>
                  </a:outerShdw>
                </a:effectLst>
              </a:rPr>
              <a:t>1947</a:t>
            </a:r>
          </a:p>
        </p:txBody>
      </p:sp>
      <p:sp>
        <p:nvSpPr>
          <p:cNvPr id="14" name="TextBox 13"/>
          <p:cNvSpPr txBox="1"/>
          <p:nvPr/>
        </p:nvSpPr>
        <p:spPr>
          <a:xfrm>
            <a:off x="4875815" y="1227951"/>
            <a:ext cx="970515" cy="400110"/>
          </a:xfrm>
          <a:prstGeom prst="rect">
            <a:avLst/>
          </a:prstGeom>
          <a:noFill/>
        </p:spPr>
        <p:txBody>
          <a:bodyPr wrap="square" rtlCol="0">
            <a:spAutoFit/>
          </a:bodyPr>
          <a:lstStyle/>
          <a:p>
            <a:r>
              <a:rPr lang="en-GB" sz="2000" dirty="0">
                <a:solidFill>
                  <a:schemeClr val="bg1"/>
                </a:solidFill>
                <a:effectLst>
                  <a:outerShdw blurRad="38100" dist="38100" dir="2700000" algn="tl">
                    <a:srgbClr val="000000">
                      <a:alpha val="43137"/>
                    </a:srgbClr>
                  </a:outerShdw>
                </a:effectLst>
              </a:rPr>
              <a:t>1949</a:t>
            </a:r>
          </a:p>
        </p:txBody>
      </p:sp>
    </p:spTree>
    <p:extLst>
      <p:ext uri="{BB962C8B-B14F-4D97-AF65-F5344CB8AC3E}">
        <p14:creationId xmlns:p14="http://schemas.microsoft.com/office/powerpoint/2010/main" val="13247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http://news.bbc.co.uk/nol/shared/spl/hi/middle_east/03/v3_israel_palestinians/maps/img/1947_un_partition300.gif"/>
          <p:cNvPicPr>
            <a:picLocks noChangeAspect="1" noChangeArrowheads="1"/>
          </p:cNvPicPr>
          <p:nvPr/>
        </p:nvPicPr>
        <p:blipFill rotWithShape="1">
          <a:blip r:embed="rId4">
            <a:extLst>
              <a:ext uri="{28A0092B-C50C-407E-A947-70E740481C1C}">
                <a14:useLocalDpi xmlns:a14="http://schemas.microsoft.com/office/drawing/2010/main" val="0"/>
              </a:ext>
            </a:extLst>
          </a:blip>
          <a:srcRect l="796" t="670" r="829" b="573"/>
          <a:stretch/>
        </p:blipFill>
        <p:spPr bwMode="auto">
          <a:xfrm>
            <a:off x="5817394" y="1074234"/>
            <a:ext cx="2677449" cy="3135816"/>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pic>
        <p:nvPicPr>
          <p:cNvPr id="11270" name="Picture 6" descr="http://news.bbc.co.uk/nol/shared/spl/hi/middle_east/03/v3_israel_palestinians/maps/img/1967_war_300.gif"/>
          <p:cNvPicPr>
            <a:picLocks noChangeAspect="1" noChangeArrowheads="1"/>
          </p:cNvPicPr>
          <p:nvPr/>
        </p:nvPicPr>
        <p:blipFill rotWithShape="1">
          <a:blip r:embed="rId5">
            <a:extLst>
              <a:ext uri="{28A0092B-C50C-407E-A947-70E740481C1C}">
                <a14:useLocalDpi xmlns:a14="http://schemas.microsoft.com/office/drawing/2010/main" val="0"/>
              </a:ext>
            </a:extLst>
          </a:blip>
          <a:srcRect l="693" t="563" r="1057" b="794"/>
          <a:stretch/>
        </p:blipFill>
        <p:spPr bwMode="auto">
          <a:xfrm>
            <a:off x="2898116" y="1092994"/>
            <a:ext cx="2676389" cy="3134940"/>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25982" y="1275606"/>
            <a:ext cx="970515" cy="400110"/>
          </a:xfrm>
          <a:prstGeom prst="rect">
            <a:avLst/>
          </a:prstGeom>
          <a:noFill/>
        </p:spPr>
        <p:txBody>
          <a:bodyPr wrap="square" rtlCol="0">
            <a:spAutoFit/>
          </a:bodyPr>
          <a:lstStyle/>
          <a:p>
            <a:r>
              <a:rPr lang="en-GB" sz="2000" dirty="0">
                <a:solidFill>
                  <a:schemeClr val="bg1"/>
                </a:solidFill>
                <a:effectLst>
                  <a:outerShdw blurRad="38100" dist="38100" dir="2700000" algn="tl">
                    <a:srgbClr val="000000">
                      <a:alpha val="43137"/>
                    </a:srgbClr>
                  </a:outerShdw>
                </a:effectLst>
              </a:rPr>
              <a:t>1947</a:t>
            </a:r>
          </a:p>
        </p:txBody>
      </p:sp>
      <p:sp>
        <p:nvSpPr>
          <p:cNvPr id="14" name="TextBox 13"/>
          <p:cNvSpPr txBox="1"/>
          <p:nvPr/>
        </p:nvSpPr>
        <p:spPr>
          <a:xfrm>
            <a:off x="3770964" y="1205529"/>
            <a:ext cx="970515" cy="400110"/>
          </a:xfrm>
          <a:prstGeom prst="rect">
            <a:avLst/>
          </a:prstGeom>
          <a:noFill/>
        </p:spPr>
        <p:txBody>
          <a:bodyPr wrap="square" rtlCol="0">
            <a:spAutoFit/>
          </a:bodyPr>
          <a:lstStyle/>
          <a:p>
            <a:r>
              <a:rPr lang="en-GB" sz="2000" dirty="0">
                <a:solidFill>
                  <a:schemeClr val="bg1"/>
                </a:solidFill>
                <a:effectLst>
                  <a:outerShdw blurRad="38100" dist="38100" dir="2700000" algn="tl">
                    <a:srgbClr val="000000">
                      <a:alpha val="43137"/>
                    </a:srgbClr>
                  </a:outerShdw>
                </a:effectLst>
              </a:rPr>
              <a:t>1967</a:t>
            </a:r>
          </a:p>
        </p:txBody>
      </p:sp>
      <p:sp>
        <p:nvSpPr>
          <p:cNvPr id="15" name="TextBox 14"/>
          <p:cNvSpPr txBox="1"/>
          <p:nvPr/>
        </p:nvSpPr>
        <p:spPr>
          <a:xfrm>
            <a:off x="539552" y="1051200"/>
            <a:ext cx="2358564" cy="4093428"/>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1973: Yom Kippur war</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1987-1993: first “intifada”</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1995: Palestinian Authority</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1995: Oslo Accord</a:t>
            </a:r>
          </a:p>
          <a:p>
            <a:pPr marL="342900" indent="-342900">
              <a:spcBef>
                <a:spcPts val="600"/>
              </a:spcBef>
              <a:buFont typeface="Wingdings" panose="05000000000000000000" pitchFamily="2" charset="2"/>
              <a:buChar char="§"/>
            </a:pPr>
            <a:endParaRPr lang="en-GB" sz="24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955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350828" y="301670"/>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9552" y="1256703"/>
            <a:ext cx="4824536" cy="3354765"/>
          </a:xfrm>
          <a:prstGeom prst="rect">
            <a:avLst/>
          </a:prstGeom>
          <a:noFill/>
        </p:spPr>
        <p:txBody>
          <a:bodyPr wrap="square" rtlCol="0">
            <a:spAutoFit/>
          </a:bodyPr>
          <a:lstStyle/>
          <a:p>
            <a:pPr>
              <a:spcBef>
                <a:spcPts val="600"/>
              </a:spcBef>
            </a:pPr>
            <a:r>
              <a:rPr lang="en-GB" sz="2400" dirty="0">
                <a:solidFill>
                  <a:srgbClr val="0000FF"/>
                </a:solidFill>
                <a:effectLst>
                  <a:outerShdw blurRad="38100" dist="38100" dir="2700000" algn="tl">
                    <a:srgbClr val="000000">
                      <a:alpha val="43137"/>
                    </a:srgbClr>
                  </a:outerShdw>
                </a:effectLst>
              </a:rPr>
              <a:t>Today:</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area </a:t>
            </a:r>
            <a:r>
              <a:rPr lang="en-GB" sz="2400" dirty="0">
                <a:solidFill>
                  <a:srgbClr val="FF0000"/>
                </a:solidFill>
                <a:effectLst>
                  <a:outerShdw blurRad="38100" dist="38100" dir="2700000" algn="tl">
                    <a:srgbClr val="000000">
                      <a:alpha val="43137"/>
                    </a:srgbClr>
                  </a:outerShdw>
                </a:effectLst>
              </a:rPr>
              <a:t>A</a:t>
            </a:r>
            <a:r>
              <a:rPr lang="en-GB" sz="2400" dirty="0">
                <a:solidFill>
                  <a:srgbClr val="0000FF"/>
                </a:solidFill>
                <a:effectLst>
                  <a:outerShdw blurRad="38100" dist="38100" dir="2700000" algn="tl">
                    <a:srgbClr val="000000">
                      <a:alpha val="43137"/>
                    </a:srgbClr>
                  </a:outerShdw>
                </a:effectLst>
              </a:rPr>
              <a:t>:  full Palestinian control (18% of West Bank)</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area </a:t>
            </a:r>
            <a:r>
              <a:rPr lang="en-GB" sz="2400" dirty="0">
                <a:solidFill>
                  <a:schemeClr val="bg1">
                    <a:lumMod val="50000"/>
                  </a:schemeClr>
                </a:solidFill>
                <a:effectLst>
                  <a:outerShdw blurRad="38100" dist="38100" dir="2700000" algn="tl">
                    <a:srgbClr val="000000">
                      <a:alpha val="43137"/>
                    </a:srgbClr>
                  </a:outerShdw>
                </a:effectLst>
              </a:rPr>
              <a:t>B</a:t>
            </a:r>
            <a:r>
              <a:rPr lang="en-GB" sz="2400" dirty="0">
                <a:solidFill>
                  <a:srgbClr val="0000FF"/>
                </a:solidFill>
                <a:effectLst>
                  <a:outerShdw blurRad="38100" dist="38100" dir="2700000" algn="tl">
                    <a:srgbClr val="000000">
                      <a:alpha val="43137"/>
                    </a:srgbClr>
                  </a:outerShdw>
                </a:effectLst>
              </a:rPr>
              <a:t>: Palestinian civil control, joint security control (22%)</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area </a:t>
            </a:r>
            <a:r>
              <a:rPr lang="en-GB" sz="2400" dirty="0">
                <a:solidFill>
                  <a:srgbClr val="33CC33"/>
                </a:solidFill>
                <a:effectLst>
                  <a:outerShdw blurRad="38100" dist="38100" dir="2700000" algn="tl">
                    <a:srgbClr val="000000">
                      <a:alpha val="43137"/>
                    </a:srgbClr>
                  </a:outerShdw>
                </a:effectLst>
              </a:rPr>
              <a:t>C</a:t>
            </a:r>
            <a:r>
              <a:rPr lang="en-GB" sz="2400" dirty="0">
                <a:solidFill>
                  <a:srgbClr val="0000FF"/>
                </a:solidFill>
                <a:effectLst>
                  <a:outerShdw blurRad="38100" dist="38100" dir="2700000" algn="tl">
                    <a:srgbClr val="000000">
                      <a:alpha val="43137"/>
                    </a:srgbClr>
                  </a:outerShdw>
                </a:effectLst>
              </a:rPr>
              <a:t>: full Israeli civil and security control (61%)</a:t>
            </a:r>
          </a:p>
          <a:p>
            <a:pPr marL="342900" indent="-342900">
              <a:spcBef>
                <a:spcPts val="600"/>
              </a:spcBef>
              <a:buFont typeface="Wingdings" panose="05000000000000000000" pitchFamily="2" charset="2"/>
              <a:buChar char="§"/>
            </a:pPr>
            <a:endParaRPr lang="en-GB" sz="2400" dirty="0">
              <a:solidFill>
                <a:srgbClr val="0000FF"/>
              </a:solidFill>
              <a:effectLst>
                <a:outerShdw blurRad="38100" dist="38100" dir="2700000" algn="tl">
                  <a:srgbClr val="000000">
                    <a:alpha val="43137"/>
                  </a:srgbClr>
                </a:outerShdw>
              </a:effectLst>
            </a:endParaRPr>
          </a:p>
        </p:txBody>
      </p:sp>
      <p:pic>
        <p:nvPicPr>
          <p:cNvPr id="1638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959" y="929173"/>
            <a:ext cx="2208401" cy="356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18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left)">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39552" y="1051200"/>
            <a:ext cx="2358564" cy="4093428"/>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1973: Yom Kippur war</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1987-1993: first “intifada”</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1995: Palestinian Authority</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1995; Oslo Accord</a:t>
            </a:r>
          </a:p>
          <a:p>
            <a:pPr marL="342900" indent="-342900">
              <a:spcBef>
                <a:spcPts val="600"/>
              </a:spcBef>
              <a:buFont typeface="Wingdings" panose="05000000000000000000" pitchFamily="2" charset="2"/>
              <a:buChar char="§"/>
            </a:pPr>
            <a:endParaRPr lang="en-GB" sz="2400" dirty="0">
              <a:solidFill>
                <a:srgbClr val="0000FF"/>
              </a:solidFill>
              <a:effectLst>
                <a:outerShdw blurRad="38100" dist="38100" dir="2700000" algn="tl">
                  <a:srgbClr val="000000">
                    <a:alpha val="43137"/>
                  </a:srgbClr>
                </a:outerShdw>
              </a:effectLst>
            </a:endParaRPr>
          </a:p>
        </p:txBody>
      </p:sp>
      <p:pic>
        <p:nvPicPr>
          <p:cNvPr id="1026" name="Picture 2" descr="http://zioneocon.blogspot.com/zaka%20sends%20bus%20to%20hag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5" y="993897"/>
            <a:ext cx="4563901" cy="3306045"/>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1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39" name="Picture 3" descr="C:\Users\Owner\Documents\Pictures\Israel\Wall\at Bethlehem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618" y="1131590"/>
            <a:ext cx="4273152" cy="3204863"/>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8090" y="1119354"/>
            <a:ext cx="2404461" cy="3205948"/>
          </a:xfrm>
          <a:prstGeom prst="rect">
            <a:avLst/>
          </a:prstGeom>
          <a:ln w="31750">
            <a:solidFill>
              <a:srgbClr val="FFCC00"/>
            </a:solidFill>
          </a:ln>
        </p:spPr>
      </p:pic>
    </p:spTree>
    <p:extLst>
      <p:ext uri="{BB962C8B-B14F-4D97-AF65-F5344CB8AC3E}">
        <p14:creationId xmlns:p14="http://schemas.microsoft.com/office/powerpoint/2010/main" val="255393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descr="http://arhiva.dalje.com/slike/slike_3/r1/g2012/m02/ox2812892606115105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846" y="897798"/>
            <a:ext cx="6063195" cy="3448387"/>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20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pic>
        <p:nvPicPr>
          <p:cNvPr id="15362" name="Picture 2" descr="https://fasttimesinpalestine.files.wordpress.com/2009/10/four-panel-map.jpg?w=490&amp;h=3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152" y="956816"/>
            <a:ext cx="5256584" cy="3497238"/>
          </a:xfrm>
          <a:prstGeom prst="rect">
            <a:avLst/>
          </a:prstGeom>
          <a:noFill/>
          <a:extLst>
            <a:ext uri="{909E8E84-426E-40DD-AFC4-6F175D3DCCD1}">
              <a14:hiddenFill xmlns:a14="http://schemas.microsoft.com/office/drawing/2010/main">
                <a:solidFill>
                  <a:srgbClr val="FFFFFF"/>
                </a:solidFill>
              </a14:hiddenFill>
            </a:ext>
          </a:extLst>
        </p:spPr>
      </p:pic>
      <p:sp>
        <p:nvSpPr>
          <p:cNvPr id="8" name="6-Point Star 7"/>
          <p:cNvSpPr/>
          <p:nvPr/>
        </p:nvSpPr>
        <p:spPr>
          <a:xfrm>
            <a:off x="8350828" y="301670"/>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666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pic>
        <p:nvPicPr>
          <p:cNvPr id="17410" name="Picture 2" descr="http://www.imemc.org/attachments/may2015/israeli_settlements_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890" y="1128575"/>
            <a:ext cx="1953470" cy="3367165"/>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9552" y="1256703"/>
            <a:ext cx="4824536" cy="2246769"/>
          </a:xfrm>
          <a:prstGeom prst="rect">
            <a:avLst/>
          </a:prstGeom>
          <a:noFill/>
        </p:spPr>
        <p:txBody>
          <a:bodyPr wrap="square" rtlCol="0">
            <a:spAutoFit/>
          </a:bodyPr>
          <a:lstStyle/>
          <a:p>
            <a:pPr>
              <a:spcBef>
                <a:spcPts val="600"/>
              </a:spcBef>
            </a:pPr>
            <a:r>
              <a:rPr lang="en-GB" sz="2400" dirty="0">
                <a:solidFill>
                  <a:srgbClr val="0000FF"/>
                </a:solidFill>
                <a:effectLst>
                  <a:outerShdw blurRad="38100" dist="38100" dir="2700000" algn="tl">
                    <a:srgbClr val="000000">
                      <a:alpha val="43137"/>
                    </a:srgbClr>
                  </a:outerShdw>
                </a:effectLst>
              </a:rPr>
              <a:t>Today:</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125 settlements</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100 + “settler outposts”</a:t>
            </a:r>
          </a:p>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547,000 settlers</a:t>
            </a:r>
          </a:p>
          <a:p>
            <a:pPr marL="342900" indent="-342900">
              <a:spcBef>
                <a:spcPts val="600"/>
              </a:spcBef>
              <a:buFont typeface="Wingdings" panose="05000000000000000000" pitchFamily="2" charset="2"/>
              <a:buChar char="§"/>
            </a:pPr>
            <a:endParaRPr lang="en-GB" sz="2400" dirty="0">
              <a:solidFill>
                <a:srgbClr val="0000FF"/>
              </a:solidFill>
              <a:effectLst>
                <a:outerShdw blurRad="38100" dist="38100" dir="2700000" algn="tl">
                  <a:srgbClr val="000000">
                    <a:alpha val="43137"/>
                  </a:srgbClr>
                </a:outerShdw>
              </a:effectLst>
            </a:endParaRPr>
          </a:p>
        </p:txBody>
      </p:sp>
      <p:sp>
        <p:nvSpPr>
          <p:cNvPr id="12" name="6-Point Star 11"/>
          <p:cNvSpPr/>
          <p:nvPr/>
        </p:nvSpPr>
        <p:spPr>
          <a:xfrm>
            <a:off x="8350828" y="301670"/>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55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wipe(left)">
                                      <p:cBhvr>
                                        <p:cTn id="11" dur="500"/>
                                        <p:tgtEl>
                                          <p:spTgt spid="9">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wipe(left)">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tciaholylandtrip2012.files.wordpress.com/2012/01/fertile-crescent-and-megiddo.jpg"/>
          <p:cNvPicPr>
            <a:picLocks noChangeAspect="1" noChangeArrowheads="1"/>
          </p:cNvPicPr>
          <p:nvPr/>
        </p:nvPicPr>
        <p:blipFill rotWithShape="1">
          <a:blip r:embed="rId2">
            <a:extLst>
              <a:ext uri="{28A0092B-C50C-407E-A947-70E740481C1C}">
                <a14:useLocalDpi xmlns:a14="http://schemas.microsoft.com/office/drawing/2010/main" val="0"/>
              </a:ext>
            </a:extLst>
          </a:blip>
          <a:srcRect l="327" t="2092" r="1377" b="669"/>
          <a:stretch/>
        </p:blipFill>
        <p:spPr bwMode="auto">
          <a:xfrm>
            <a:off x="1115616" y="411510"/>
            <a:ext cx="7046072" cy="3763982"/>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7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a:ext>
            </a:extLst>
          </a:blip>
          <a:srcRect/>
          <a:stretch/>
        </p:blipFill>
        <p:spPr>
          <a:xfrm>
            <a:off x="6864049" y="2328372"/>
            <a:ext cx="1942267" cy="1738643"/>
          </a:xfrm>
          <a:prstGeom prst="rect">
            <a:avLst/>
          </a:prstGeom>
          <a:ln w="44450">
            <a:solidFill>
              <a:srgbClr val="FFC000"/>
            </a:solidFill>
          </a:ln>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35000"/>
                    </a14:imgEffect>
                  </a14:imgLayer>
                </a14:imgProps>
              </a:ext>
              <a:ext uri="{28A0092B-C50C-407E-A947-70E740481C1C}">
                <a14:useLocalDpi xmlns:a14="http://schemas.microsoft.com/office/drawing/2010/main"/>
              </a:ext>
            </a:extLst>
          </a:blip>
          <a:srcRect/>
          <a:stretch/>
        </p:blipFill>
        <p:spPr>
          <a:xfrm>
            <a:off x="570044" y="1014926"/>
            <a:ext cx="6015280" cy="3052089"/>
          </a:xfrm>
          <a:prstGeom prst="rect">
            <a:avLst/>
          </a:prstGeom>
          <a:ln w="44450">
            <a:solidFill>
              <a:srgbClr val="FFC000"/>
            </a:solidFill>
          </a:ln>
        </p:spPr>
      </p:pic>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9000"/>
                    </a14:imgEffect>
                  </a14:imgLayer>
                </a14:imgProps>
              </a:ext>
              <a:ext uri="{28A0092B-C50C-407E-A947-70E740481C1C}">
                <a14:useLocalDpi xmlns:a14="http://schemas.microsoft.com/office/drawing/2010/main"/>
              </a:ext>
            </a:extLst>
          </a:blip>
          <a:srcRect/>
          <a:stretch/>
        </p:blipFill>
        <p:spPr>
          <a:xfrm>
            <a:off x="6910668" y="1014926"/>
            <a:ext cx="1584176" cy="1081783"/>
          </a:xfrm>
          <a:prstGeom prst="rect">
            <a:avLst/>
          </a:prstGeom>
          <a:ln w="44450">
            <a:solidFill>
              <a:srgbClr val="FFC000"/>
            </a:solidFill>
          </a:ln>
        </p:spPr>
      </p:pic>
      <p:sp>
        <p:nvSpPr>
          <p:cNvPr id="15" name="6-Point Star 14"/>
          <p:cNvSpPr/>
          <p:nvPr/>
        </p:nvSpPr>
        <p:spPr>
          <a:xfrm>
            <a:off x="8350828" y="301670"/>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4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5963" y="342578"/>
            <a:ext cx="8156945" cy="4031873"/>
          </a:xfrm>
          <a:prstGeom prst="rect">
            <a:avLst/>
          </a:prstGeom>
          <a:noFill/>
        </p:spPr>
        <p:txBody>
          <a:bodyPr wrap="square" rtlCol="0">
            <a:spAutoFit/>
          </a:bodyPr>
          <a:lstStyle/>
          <a:p>
            <a:r>
              <a:rPr lang="en-GB" sz="2800" dirty="0">
                <a:solidFill>
                  <a:srgbClr val="0000FF"/>
                </a:solidFill>
                <a:effectLst>
                  <a:outerShdw blurRad="38100" dist="38100" dir="2700000" algn="tl">
                    <a:srgbClr val="000000">
                      <a:alpha val="43137"/>
                    </a:srgbClr>
                  </a:outerShdw>
                </a:effectLst>
              </a:rPr>
              <a:t>Possible Solutions:</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“push Israel back into the sea”</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entire land for Israel</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“One State” solution</a:t>
            </a:r>
          </a:p>
          <a:p>
            <a:pPr>
              <a:spcBef>
                <a:spcPts val="300"/>
              </a:spcBef>
            </a:pPr>
            <a:r>
              <a:rPr lang="en-GB" sz="2400" dirty="0">
                <a:solidFill>
                  <a:srgbClr val="0000FF"/>
                </a:solidFill>
                <a:effectLst>
                  <a:outerShdw blurRad="38100" dist="38100" dir="2700000" algn="tl">
                    <a:srgbClr val="000000">
                      <a:alpha val="43137"/>
                    </a:srgbClr>
                  </a:outerShdw>
                </a:effectLst>
              </a:rPr>
              <a:t>       </a:t>
            </a:r>
            <a:r>
              <a:rPr lang="en-GB" sz="2400" i="1" dirty="0">
                <a:solidFill>
                  <a:srgbClr val="0000FF"/>
                </a:solidFill>
                <a:effectLst>
                  <a:outerShdw blurRad="38100" dist="38100" dir="2700000" algn="tl">
                    <a:srgbClr val="000000">
                      <a:alpha val="43137"/>
                    </a:srgbClr>
                  </a:outerShdw>
                </a:effectLst>
              </a:rPr>
              <a:t>not acceptable to Israel / lack of trust / Arab birth rate</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“Two State solution”</a:t>
            </a:r>
          </a:p>
          <a:p>
            <a:pPr>
              <a:spcBef>
                <a:spcPts val="300"/>
              </a:spcBef>
            </a:pPr>
            <a:r>
              <a:rPr lang="en-GB" sz="2400" dirty="0">
                <a:solidFill>
                  <a:srgbClr val="0000FF"/>
                </a:solidFill>
                <a:effectLst>
                  <a:outerShdw blurRad="38100" dist="38100" dir="2700000" algn="tl">
                    <a:srgbClr val="000000">
                      <a:alpha val="43137"/>
                    </a:srgbClr>
                  </a:outerShdw>
                </a:effectLst>
              </a:rPr>
              <a:t>       </a:t>
            </a:r>
            <a:r>
              <a:rPr lang="en-GB" sz="2400" i="1" dirty="0">
                <a:solidFill>
                  <a:srgbClr val="0000FF"/>
                </a:solidFill>
                <a:effectLst>
                  <a:outerShdw blurRad="38100" dist="38100" dir="2700000" algn="tl">
                    <a:srgbClr val="000000">
                      <a:alpha val="43137"/>
                    </a:srgbClr>
                  </a:outerShdw>
                </a:effectLst>
              </a:rPr>
              <a:t>steps in that direction have not been positive for Israel / </a:t>
            </a:r>
          </a:p>
          <a:p>
            <a:pPr>
              <a:spcBef>
                <a:spcPts val="300"/>
              </a:spcBef>
            </a:pPr>
            <a:r>
              <a:rPr lang="en-GB" sz="2400" i="1" dirty="0">
                <a:solidFill>
                  <a:srgbClr val="0000FF"/>
                </a:solidFill>
                <a:effectLst>
                  <a:outerShdw blurRad="38100" dist="38100" dir="2700000" algn="tl">
                    <a:srgbClr val="000000">
                      <a:alpha val="43137"/>
                    </a:srgbClr>
                  </a:outerShdw>
                </a:effectLst>
              </a:rPr>
              <a:t>       need to link West Bank and Gaza / not acceptable to radical</a:t>
            </a:r>
          </a:p>
          <a:p>
            <a:pPr>
              <a:spcBef>
                <a:spcPts val="300"/>
              </a:spcBef>
            </a:pPr>
            <a:r>
              <a:rPr lang="en-GB" sz="2400" i="1" dirty="0">
                <a:solidFill>
                  <a:srgbClr val="0000FF"/>
                </a:solidFill>
                <a:effectLst>
                  <a:outerShdw blurRad="38100" dist="38100" dir="2700000" algn="tl">
                    <a:srgbClr val="000000">
                      <a:alpha val="43137"/>
                    </a:srgbClr>
                  </a:outerShdw>
                </a:effectLst>
              </a:rPr>
              <a:t>       Palestinians / issues of settlements and proportion of land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3950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left)">
                                      <p:cBhvr>
                                        <p:cTn id="35" dur="500"/>
                                        <p:tgtEl>
                                          <p:spTgt spid="2">
                                            <p:txEl>
                                              <p:pRg st="7" end="7"/>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Effect transition="in" filter="wipe(left)">
                                      <p:cBhvr>
                                        <p:cTn id="3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israeli clipart">
            <a:extLst>
              <a:ext uri="{FF2B5EF4-FFF2-40B4-BE49-F238E27FC236}">
                <a16:creationId xmlns:a16="http://schemas.microsoft.com/office/drawing/2014/main" id="{6D499B78-FEA7-4D52-850C-B43EBCB491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06" r="20664"/>
          <a:stretch/>
        </p:blipFill>
        <p:spPr bwMode="auto">
          <a:xfrm>
            <a:off x="7413026" y="4359"/>
            <a:ext cx="1691680" cy="3461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123478"/>
            <a:ext cx="7272808" cy="3046988"/>
          </a:xfrm>
          <a:prstGeom prst="rect">
            <a:avLst/>
          </a:prstGeom>
          <a:noFill/>
        </p:spPr>
        <p:txBody>
          <a:bodyPr wrap="square" rtlCol="0">
            <a:spAutoFit/>
          </a:bodyPr>
          <a:lstStyle/>
          <a:p>
            <a:r>
              <a:rPr lang="en-GB" sz="9600" dirty="0">
                <a:solidFill>
                  <a:srgbClr val="0000FF"/>
                </a:solidFill>
                <a:effectLst>
                  <a:outerShdw blurRad="38100" dist="38100" dir="2700000" algn="tl">
                    <a:srgbClr val="000000">
                      <a:alpha val="43137"/>
                    </a:srgbClr>
                  </a:outerShdw>
                </a:effectLst>
              </a:rPr>
              <a:t>An </a:t>
            </a:r>
            <a:r>
              <a:rPr lang="en-GB" sz="9600" dirty="0">
                <a:solidFill>
                  <a:srgbClr val="FF0000"/>
                </a:solidFill>
                <a:effectLst>
                  <a:outerShdw blurRad="38100" dist="38100" dir="2700000" algn="tl">
                    <a:srgbClr val="000000">
                      <a:alpha val="43137"/>
                    </a:srgbClr>
                  </a:outerShdw>
                </a:effectLst>
              </a:rPr>
              <a:t>Israeli   </a:t>
            </a:r>
          </a:p>
          <a:p>
            <a:r>
              <a:rPr lang="en-GB" sz="9600" dirty="0">
                <a:solidFill>
                  <a:srgbClr val="FF0000"/>
                </a:solidFill>
                <a:effectLst>
                  <a:outerShdw blurRad="38100" dist="38100" dir="2700000" algn="tl">
                    <a:srgbClr val="000000">
                      <a:alpha val="43137"/>
                    </a:srgbClr>
                  </a:outerShdw>
                </a:effectLst>
              </a:rPr>
              <a:t>   </a:t>
            </a:r>
            <a:r>
              <a:rPr lang="en-GB" sz="9600" dirty="0">
                <a:solidFill>
                  <a:srgbClr val="0000FF"/>
                </a:solidFill>
                <a:effectLst>
                  <a:outerShdw blurRad="38100" dist="38100" dir="2700000" algn="tl">
                    <a:srgbClr val="000000">
                      <a:alpha val="43137"/>
                    </a:srgbClr>
                  </a:outerShdw>
                </a:effectLst>
              </a:rPr>
              <a:t>perspective</a:t>
            </a:r>
          </a:p>
        </p:txBody>
      </p:sp>
      <p:pic>
        <p:nvPicPr>
          <p:cNvPr id="5" name="Picture 4">
            <a:extLst>
              <a:ext uri="{FF2B5EF4-FFF2-40B4-BE49-F238E27FC236}">
                <a16:creationId xmlns:a16="http://schemas.microsoft.com/office/drawing/2014/main" id="{5BE002AF-3EE6-4220-B615-C03C52DB8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32" r="1810" b="12316"/>
          <a:stretch/>
        </p:blipFill>
        <p:spPr>
          <a:xfrm>
            <a:off x="395536" y="3446514"/>
            <a:ext cx="4248472" cy="1573508"/>
          </a:xfrm>
          <a:prstGeom prst="rect">
            <a:avLst/>
          </a:prstGeom>
        </p:spPr>
      </p:pic>
      <p:pic>
        <p:nvPicPr>
          <p:cNvPr id="8" name="Picture 7">
            <a:extLst>
              <a:ext uri="{FF2B5EF4-FFF2-40B4-BE49-F238E27FC236}">
                <a16:creationId xmlns:a16="http://schemas.microsoft.com/office/drawing/2014/main" id="{BD129CB8-63DB-468A-9695-AB3D377B78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32" r="1810" b="12316"/>
          <a:stretch/>
        </p:blipFill>
        <p:spPr>
          <a:xfrm>
            <a:off x="4716016" y="3458781"/>
            <a:ext cx="4248472" cy="1573508"/>
          </a:xfrm>
          <a:prstGeom prst="rect">
            <a:avLst/>
          </a:prstGeom>
        </p:spPr>
      </p:pic>
    </p:spTree>
    <p:extLst>
      <p:ext uri="{BB962C8B-B14F-4D97-AF65-F5344CB8AC3E}">
        <p14:creationId xmlns:p14="http://schemas.microsoft.com/office/powerpoint/2010/main" val="55056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712CB-A077-4050-8E76-74158EB88E00}"/>
              </a:ext>
            </a:extLst>
          </p:cNvPr>
          <p:cNvSpPr txBox="1"/>
          <p:nvPr/>
        </p:nvSpPr>
        <p:spPr>
          <a:xfrm>
            <a:off x="3563888" y="4659982"/>
            <a:ext cx="259228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An </a:t>
            </a:r>
            <a:r>
              <a:rPr lang="en-GB" sz="2000" dirty="0">
                <a:solidFill>
                  <a:srgbClr val="FF0000"/>
                </a:solidFill>
                <a:effectLst>
                  <a:outerShdw blurRad="38100" dist="38100" dir="2700000" algn="tl">
                    <a:srgbClr val="000000">
                      <a:alpha val="43137"/>
                    </a:srgbClr>
                  </a:outerShdw>
                </a:effectLst>
              </a:rPr>
              <a:t>Israeli </a:t>
            </a:r>
            <a:r>
              <a:rPr lang="en-GB" sz="2000" dirty="0">
                <a:solidFill>
                  <a:srgbClr val="0000FF"/>
                </a:solidFill>
                <a:effectLst>
                  <a:outerShdw blurRad="38100" dist="38100" dir="2700000" algn="tl">
                    <a:srgbClr val="000000">
                      <a:alpha val="43137"/>
                    </a:srgbClr>
                  </a:outerShdw>
                </a:effectLst>
              </a:rPr>
              <a:t>perspective</a:t>
            </a:r>
          </a:p>
        </p:txBody>
      </p:sp>
      <p:pic>
        <p:nvPicPr>
          <p:cNvPr id="5" name="Picture 2" descr="Image result for israeli clipart">
            <a:extLst>
              <a:ext uri="{FF2B5EF4-FFF2-40B4-BE49-F238E27FC236}">
                <a16:creationId xmlns:a16="http://schemas.microsoft.com/office/drawing/2014/main" id="{6365B3C6-F615-4581-84BB-39128F2448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06" r="20664"/>
          <a:stretch/>
        </p:blipFill>
        <p:spPr bwMode="auto">
          <a:xfrm>
            <a:off x="8715750" y="4221876"/>
            <a:ext cx="428250" cy="876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5E6B59-AB74-4A36-A789-01F35BC605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32" r="1810" b="12316"/>
          <a:stretch/>
        </p:blipFill>
        <p:spPr>
          <a:xfrm>
            <a:off x="395536" y="4513298"/>
            <a:ext cx="1368152" cy="506723"/>
          </a:xfrm>
          <a:prstGeom prst="rect">
            <a:avLst/>
          </a:prstGeom>
        </p:spPr>
      </p:pic>
      <p:sp>
        <p:nvSpPr>
          <p:cNvPr id="7" name="TextBox 6">
            <a:extLst>
              <a:ext uri="{FF2B5EF4-FFF2-40B4-BE49-F238E27FC236}">
                <a16:creationId xmlns:a16="http://schemas.microsoft.com/office/drawing/2014/main" id="{F505D3DB-E64F-4783-B580-AA05A6949EEC}"/>
              </a:ext>
            </a:extLst>
          </p:cNvPr>
          <p:cNvSpPr txBox="1"/>
          <p:nvPr/>
        </p:nvSpPr>
        <p:spPr>
          <a:xfrm>
            <a:off x="558805" y="267494"/>
            <a:ext cx="8156945" cy="4124206"/>
          </a:xfrm>
          <a:prstGeom prst="rect">
            <a:avLst/>
          </a:prstGeom>
          <a:noFill/>
        </p:spPr>
        <p:txBody>
          <a:bodyPr wrap="square" rtlCol="0">
            <a:spAutoFit/>
          </a:bodyPr>
          <a:lstStyle/>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Jewish people accepted the United Nations proposals -  the Arab peoples did not</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conflict in 1948 arose when a military coalition of five Arab nations attacked Israel</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subsequent Israeli land gains were fairly won</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“Arabs” – whose language is Arabic – entered the land over hundreds of years from Arabic nations</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people of Israel had been there for thousands of years before</a:t>
            </a:r>
          </a:p>
        </p:txBody>
      </p:sp>
    </p:spTree>
    <p:extLst>
      <p:ext uri="{BB962C8B-B14F-4D97-AF65-F5344CB8AC3E}">
        <p14:creationId xmlns:p14="http://schemas.microsoft.com/office/powerpoint/2010/main" val="31582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712CB-A077-4050-8E76-74158EB88E00}"/>
              </a:ext>
            </a:extLst>
          </p:cNvPr>
          <p:cNvSpPr txBox="1"/>
          <p:nvPr/>
        </p:nvSpPr>
        <p:spPr>
          <a:xfrm>
            <a:off x="3563888" y="4659982"/>
            <a:ext cx="259228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An </a:t>
            </a:r>
            <a:r>
              <a:rPr lang="en-GB" sz="2000" dirty="0">
                <a:solidFill>
                  <a:srgbClr val="FF0000"/>
                </a:solidFill>
                <a:effectLst>
                  <a:outerShdw blurRad="38100" dist="38100" dir="2700000" algn="tl">
                    <a:srgbClr val="000000">
                      <a:alpha val="43137"/>
                    </a:srgbClr>
                  </a:outerShdw>
                </a:effectLst>
              </a:rPr>
              <a:t>Israeli </a:t>
            </a:r>
            <a:r>
              <a:rPr lang="en-GB" sz="2000" dirty="0">
                <a:solidFill>
                  <a:srgbClr val="0000FF"/>
                </a:solidFill>
                <a:effectLst>
                  <a:outerShdw blurRad="38100" dist="38100" dir="2700000" algn="tl">
                    <a:srgbClr val="000000">
                      <a:alpha val="43137"/>
                    </a:srgbClr>
                  </a:outerShdw>
                </a:effectLst>
              </a:rPr>
              <a:t>perspective</a:t>
            </a:r>
          </a:p>
        </p:txBody>
      </p:sp>
      <p:pic>
        <p:nvPicPr>
          <p:cNvPr id="5" name="Picture 2" descr="Image result for israeli clipart">
            <a:extLst>
              <a:ext uri="{FF2B5EF4-FFF2-40B4-BE49-F238E27FC236}">
                <a16:creationId xmlns:a16="http://schemas.microsoft.com/office/drawing/2014/main" id="{6365B3C6-F615-4581-84BB-39128F2448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06" r="20664"/>
          <a:stretch/>
        </p:blipFill>
        <p:spPr bwMode="auto">
          <a:xfrm>
            <a:off x="8715750" y="4221876"/>
            <a:ext cx="428250" cy="876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5E6B59-AB74-4A36-A789-01F35BC605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32" r="1810" b="12316"/>
          <a:stretch/>
        </p:blipFill>
        <p:spPr>
          <a:xfrm>
            <a:off x="395536" y="4513298"/>
            <a:ext cx="1368152" cy="506723"/>
          </a:xfrm>
          <a:prstGeom prst="rect">
            <a:avLst/>
          </a:prstGeom>
        </p:spPr>
      </p:pic>
      <p:sp>
        <p:nvSpPr>
          <p:cNvPr id="7" name="TextBox 6">
            <a:extLst>
              <a:ext uri="{FF2B5EF4-FFF2-40B4-BE49-F238E27FC236}">
                <a16:creationId xmlns:a16="http://schemas.microsoft.com/office/drawing/2014/main" id="{F505D3DB-E64F-4783-B580-AA05A6949EEC}"/>
              </a:ext>
            </a:extLst>
          </p:cNvPr>
          <p:cNvSpPr txBox="1"/>
          <p:nvPr/>
        </p:nvSpPr>
        <p:spPr>
          <a:xfrm>
            <a:off x="558805" y="267494"/>
            <a:ext cx="8156945" cy="4162678"/>
          </a:xfrm>
          <a:prstGeom prst="rect">
            <a:avLst/>
          </a:prstGeom>
          <a:noFill/>
        </p:spPr>
        <p:txBody>
          <a:bodyPr wrap="square" rtlCol="0">
            <a:spAutoFit/>
          </a:bodyPr>
          <a:lstStyle/>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“Arab” people have many other lands where they could live – Israel has only one</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what have been won in the State of Israel must be resolutely defended to the end</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Israel has sought peace, and (with Oslo) offered Palestinians the chance to show that the can govern</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Hamas will not recognise Israel</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Palestine must first reject terrorism</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freedoms offered after Oslo resulted in new attacks </a:t>
            </a:r>
          </a:p>
        </p:txBody>
      </p:sp>
    </p:spTree>
    <p:extLst>
      <p:ext uri="{BB962C8B-B14F-4D97-AF65-F5344CB8AC3E}">
        <p14:creationId xmlns:p14="http://schemas.microsoft.com/office/powerpoint/2010/main" val="31700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712CB-A077-4050-8E76-74158EB88E00}"/>
              </a:ext>
            </a:extLst>
          </p:cNvPr>
          <p:cNvSpPr txBox="1"/>
          <p:nvPr/>
        </p:nvSpPr>
        <p:spPr>
          <a:xfrm>
            <a:off x="3563888" y="4659982"/>
            <a:ext cx="259228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An </a:t>
            </a:r>
            <a:r>
              <a:rPr lang="en-GB" sz="2000" dirty="0">
                <a:solidFill>
                  <a:srgbClr val="FF0000"/>
                </a:solidFill>
                <a:effectLst>
                  <a:outerShdw blurRad="38100" dist="38100" dir="2700000" algn="tl">
                    <a:srgbClr val="000000">
                      <a:alpha val="43137"/>
                    </a:srgbClr>
                  </a:outerShdw>
                </a:effectLst>
              </a:rPr>
              <a:t>Israeli </a:t>
            </a:r>
            <a:r>
              <a:rPr lang="en-GB" sz="2000" dirty="0">
                <a:solidFill>
                  <a:srgbClr val="0000FF"/>
                </a:solidFill>
                <a:effectLst>
                  <a:outerShdw blurRad="38100" dist="38100" dir="2700000" algn="tl">
                    <a:srgbClr val="000000">
                      <a:alpha val="43137"/>
                    </a:srgbClr>
                  </a:outerShdw>
                </a:effectLst>
              </a:rPr>
              <a:t>perspective</a:t>
            </a:r>
          </a:p>
        </p:txBody>
      </p:sp>
      <p:pic>
        <p:nvPicPr>
          <p:cNvPr id="5" name="Picture 2" descr="Image result for israeli clipart">
            <a:extLst>
              <a:ext uri="{FF2B5EF4-FFF2-40B4-BE49-F238E27FC236}">
                <a16:creationId xmlns:a16="http://schemas.microsoft.com/office/drawing/2014/main" id="{6365B3C6-F615-4581-84BB-39128F2448F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06" r="20664"/>
          <a:stretch/>
        </p:blipFill>
        <p:spPr bwMode="auto">
          <a:xfrm>
            <a:off x="8715750" y="4221876"/>
            <a:ext cx="428250" cy="876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5E6B59-AB74-4A36-A789-01F35BC605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32" r="1810" b="12316"/>
          <a:stretch/>
        </p:blipFill>
        <p:spPr>
          <a:xfrm>
            <a:off x="395536" y="4513298"/>
            <a:ext cx="1368152" cy="506723"/>
          </a:xfrm>
          <a:prstGeom prst="rect">
            <a:avLst/>
          </a:prstGeom>
        </p:spPr>
      </p:pic>
      <p:sp>
        <p:nvSpPr>
          <p:cNvPr id="7" name="TextBox 6">
            <a:extLst>
              <a:ext uri="{FF2B5EF4-FFF2-40B4-BE49-F238E27FC236}">
                <a16:creationId xmlns:a16="http://schemas.microsoft.com/office/drawing/2014/main" id="{F505D3DB-E64F-4783-B580-AA05A6949EEC}"/>
              </a:ext>
            </a:extLst>
          </p:cNvPr>
          <p:cNvSpPr txBox="1"/>
          <p:nvPr/>
        </p:nvSpPr>
        <p:spPr>
          <a:xfrm>
            <a:off x="558805" y="267494"/>
            <a:ext cx="8156945" cy="3693319"/>
          </a:xfrm>
          <a:prstGeom prst="rect">
            <a:avLst/>
          </a:prstGeom>
          <a:noFill/>
        </p:spPr>
        <p:txBody>
          <a:bodyPr wrap="square" rtlCol="0">
            <a:spAutoFit/>
          </a:bodyPr>
          <a:lstStyle/>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Defence Wall was caused by terrorism</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Israeli military presence in A, B and C is necessary to defend Israelis</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funding for the rebuilding of Gaza was used to create offensive attacks on Israel</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the Arab failure to establish a State means the only default legal system is that of Israel</a:t>
            </a:r>
          </a:p>
          <a:p>
            <a:pPr marL="457200" indent="-457200">
              <a:spcBef>
                <a:spcPts val="300"/>
              </a:spcBef>
              <a:buFont typeface="Wingdings" panose="05000000000000000000" pitchFamily="2" charset="2"/>
              <a:buChar char="§"/>
            </a:pPr>
            <a:r>
              <a:rPr lang="en-GB" sz="2800" dirty="0">
                <a:solidFill>
                  <a:srgbClr val="0000FF"/>
                </a:solidFill>
                <a:effectLst>
                  <a:outerShdw blurRad="38100" dist="38100" dir="2700000" algn="tl">
                    <a:srgbClr val="000000">
                      <a:alpha val="43137"/>
                    </a:srgbClr>
                  </a:outerShdw>
                </a:effectLst>
              </a:rPr>
              <a:t>Israel must have defensible borders</a:t>
            </a:r>
          </a:p>
        </p:txBody>
      </p:sp>
    </p:spTree>
    <p:extLst>
      <p:ext uri="{BB962C8B-B14F-4D97-AF65-F5344CB8AC3E}">
        <p14:creationId xmlns:p14="http://schemas.microsoft.com/office/powerpoint/2010/main" val="21478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B712CB-A077-4050-8E76-74158EB88E00}"/>
              </a:ext>
            </a:extLst>
          </p:cNvPr>
          <p:cNvSpPr txBox="1"/>
          <p:nvPr/>
        </p:nvSpPr>
        <p:spPr>
          <a:xfrm>
            <a:off x="3563888" y="4659982"/>
            <a:ext cx="259228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An </a:t>
            </a:r>
            <a:r>
              <a:rPr lang="en-GB" sz="2000" dirty="0">
                <a:solidFill>
                  <a:srgbClr val="FF0000"/>
                </a:solidFill>
                <a:effectLst>
                  <a:outerShdw blurRad="38100" dist="38100" dir="2700000" algn="tl">
                    <a:srgbClr val="000000">
                      <a:alpha val="43137"/>
                    </a:srgbClr>
                  </a:outerShdw>
                </a:effectLst>
              </a:rPr>
              <a:t>Israeli </a:t>
            </a:r>
            <a:r>
              <a:rPr lang="en-GB" sz="2000" dirty="0">
                <a:solidFill>
                  <a:srgbClr val="0000FF"/>
                </a:solidFill>
                <a:effectLst>
                  <a:outerShdw blurRad="38100" dist="38100" dir="2700000" algn="tl">
                    <a:srgbClr val="000000">
                      <a:alpha val="43137"/>
                    </a:srgbClr>
                  </a:outerShdw>
                </a:effectLst>
              </a:rPr>
              <a:t>perspective</a:t>
            </a:r>
          </a:p>
        </p:txBody>
      </p:sp>
      <p:pic>
        <p:nvPicPr>
          <p:cNvPr id="5" name="Picture 2" descr="Image result for israeli clipart">
            <a:extLst>
              <a:ext uri="{FF2B5EF4-FFF2-40B4-BE49-F238E27FC236}">
                <a16:creationId xmlns:a16="http://schemas.microsoft.com/office/drawing/2014/main" id="{6365B3C6-F615-4581-84BB-39128F2448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06" r="20664"/>
          <a:stretch/>
        </p:blipFill>
        <p:spPr bwMode="auto">
          <a:xfrm>
            <a:off x="8715750" y="4221876"/>
            <a:ext cx="428250" cy="876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5E6B59-AB74-4A36-A789-01F35BC605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32" r="1810" b="12316"/>
          <a:stretch/>
        </p:blipFill>
        <p:spPr>
          <a:xfrm>
            <a:off x="395536" y="4513298"/>
            <a:ext cx="1368152" cy="506723"/>
          </a:xfrm>
          <a:prstGeom prst="rect">
            <a:avLst/>
          </a:prstGeom>
        </p:spPr>
      </p:pic>
      <p:pic>
        <p:nvPicPr>
          <p:cNvPr id="2" name="outstanding Explanation Why Israel can't withdraw to its pre">
            <a:hlinkClick r:id="" action="ppaction://media"/>
            <a:extLst>
              <a:ext uri="{FF2B5EF4-FFF2-40B4-BE49-F238E27FC236}">
                <a16:creationId xmlns:a16="http://schemas.microsoft.com/office/drawing/2014/main" id="{B6608EF7-E9FA-49C9-AD19-61F6330D545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91938" y="114806"/>
            <a:ext cx="5760640" cy="4215102"/>
          </a:xfrm>
          <a:prstGeom prst="rect">
            <a:avLst/>
          </a:prstGeom>
          <a:ln w="28575">
            <a:solidFill>
              <a:srgbClr val="FFC000"/>
            </a:solidFill>
          </a:ln>
        </p:spPr>
      </p:pic>
    </p:spTree>
    <p:extLst>
      <p:ext uri="{BB962C8B-B14F-4D97-AF65-F5344CB8AC3E}">
        <p14:creationId xmlns:p14="http://schemas.microsoft.com/office/powerpoint/2010/main" val="12266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987574"/>
            <a:ext cx="6408712" cy="3108543"/>
          </a:xfrm>
          <a:prstGeom prst="rect">
            <a:avLst/>
          </a:prstGeom>
          <a:noFill/>
        </p:spPr>
        <p:txBody>
          <a:bodyPr wrap="square" rtlCol="0">
            <a:spAutoFit/>
          </a:bodyPr>
          <a:lstStyle/>
          <a:p>
            <a:pPr algn="ctr"/>
            <a:r>
              <a:rPr lang="en-GB" sz="2800" dirty="0">
                <a:solidFill>
                  <a:srgbClr val="0000FF"/>
                </a:solidFill>
                <a:effectLst>
                  <a:outerShdw blurRad="38100" dist="38100" dir="2700000" algn="tl">
                    <a:srgbClr val="000000">
                      <a:alpha val="43137"/>
                    </a:srgbClr>
                  </a:outerShdw>
                </a:effectLst>
              </a:rPr>
              <a:t>This presentation remains text &amp; photos  © Mike Fuller  2015-2019                                                      (other images used with permission).</a:t>
            </a:r>
          </a:p>
          <a:p>
            <a:pPr algn="ctr"/>
            <a:endParaRPr lang="en-GB" sz="2800" dirty="0">
              <a:solidFill>
                <a:srgbClr val="0000FF"/>
              </a:solidFill>
              <a:effectLst>
                <a:outerShdw blurRad="38100" dist="38100" dir="2700000" algn="tl">
                  <a:srgbClr val="000000">
                    <a:alpha val="43137"/>
                  </a:srgbClr>
                </a:outerShdw>
              </a:effectLst>
            </a:endParaRPr>
          </a:p>
          <a:p>
            <a:pPr algn="ctr"/>
            <a:r>
              <a:rPr lang="en-GB" sz="2800" dirty="0">
                <a:solidFill>
                  <a:srgbClr val="0000FF"/>
                </a:solidFill>
                <a:effectLst>
                  <a:outerShdw blurRad="38100" dist="38100" dir="2700000" algn="tl">
                    <a:srgbClr val="000000">
                      <a:alpha val="43137"/>
                    </a:srgbClr>
                  </a:outerShdw>
                </a:effectLst>
              </a:rPr>
              <a:t>It may be freely used to inform and encourage others, PROVIDED the author is acknowledged and no changes are made</a:t>
            </a:r>
          </a:p>
        </p:txBody>
      </p:sp>
    </p:spTree>
    <p:extLst>
      <p:ext uri="{BB962C8B-B14F-4D97-AF65-F5344CB8AC3E}">
        <p14:creationId xmlns:p14="http://schemas.microsoft.com/office/powerpoint/2010/main" val="247175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45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http://blog.ninapaley.com/wp-content/uploads/2012/09/TLIM_character00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902" y="1829833"/>
            <a:ext cx="908750" cy="11075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2"/>
          <p:cNvSpPr txBox="1">
            <a:spLocks noChangeArrowheads="1"/>
          </p:cNvSpPr>
          <p:nvPr/>
        </p:nvSpPr>
        <p:spPr bwMode="auto">
          <a:xfrm>
            <a:off x="2170285" y="145635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Moses</a:t>
            </a:r>
          </a:p>
        </p:txBody>
      </p:sp>
      <p:sp>
        <p:nvSpPr>
          <p:cNvPr id="18" name="Text Box 9"/>
          <p:cNvSpPr txBox="1">
            <a:spLocks noChangeArrowheads="1"/>
          </p:cNvSpPr>
          <p:nvPr/>
        </p:nvSpPr>
        <p:spPr bwMode="auto">
          <a:xfrm>
            <a:off x="381723" y="1430093"/>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Abraham</a:t>
            </a:r>
          </a:p>
        </p:txBody>
      </p:sp>
      <p:sp>
        <p:nvSpPr>
          <p:cNvPr id="10" name="Text Box 11"/>
          <p:cNvSpPr txBox="1">
            <a:spLocks noChangeArrowheads="1"/>
          </p:cNvSpPr>
          <p:nvPr/>
        </p:nvSpPr>
        <p:spPr bwMode="auto">
          <a:xfrm>
            <a:off x="3692578" y="1437194"/>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David</a:t>
            </a:r>
          </a:p>
        </p:txBody>
      </p:sp>
      <p:sp>
        <p:nvSpPr>
          <p:cNvPr id="11"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Text Box 3"/>
          <p:cNvSpPr txBox="1">
            <a:spLocks noChangeArrowheads="1"/>
          </p:cNvSpPr>
          <p:nvPr/>
        </p:nvSpPr>
        <p:spPr bwMode="auto">
          <a:xfrm>
            <a:off x="443546" y="585924"/>
            <a:ext cx="883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2000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BCE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BCE   </a:t>
            </a:r>
            <a:r>
              <a:rPr lang="en-GB" altLang="en-US" sz="1400" b="1" dirty="0">
                <a:solidFill>
                  <a:srgbClr val="FF0000"/>
                </a:solidFill>
                <a:latin typeface="Century Gothic" panose="020B0502020202020204" pitchFamily="34" charset="0"/>
                <a:cs typeface="Times New Roman" pitchFamily="18" charset="0"/>
              </a:rPr>
              <a:t>                   0                   500 </a:t>
            </a:r>
            <a:r>
              <a:rPr lang="en-GB" altLang="en-US" sz="1000" b="1" dirty="0">
                <a:solidFill>
                  <a:srgbClr val="FF0000"/>
                </a:solidFill>
                <a:latin typeface="Century Gothic" panose="020B0502020202020204" pitchFamily="34" charset="0"/>
                <a:cs typeface="Times New Roman" pitchFamily="18" charset="0"/>
              </a:rPr>
              <a:t>CE</a:t>
            </a:r>
          </a:p>
        </p:txBody>
      </p:sp>
      <p:pic>
        <p:nvPicPr>
          <p:cNvPr id="13" name="Picture 4" descr="j0129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035" y="903602"/>
            <a:ext cx="647700" cy="6254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OABSA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44" y="869994"/>
            <a:ext cx="427204" cy="58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ODVCD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3310" y="865818"/>
            <a:ext cx="286296" cy="5713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j01561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5911" y="869994"/>
            <a:ext cx="596732" cy="5690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j009809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0885" y="834100"/>
            <a:ext cx="670482" cy="5896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
          <p:cNvSpPr txBox="1">
            <a:spLocks noChangeArrowheads="1"/>
          </p:cNvSpPr>
          <p:nvPr/>
        </p:nvSpPr>
        <p:spPr bwMode="auto">
          <a:xfrm>
            <a:off x="6556526" y="1423761"/>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Jesus</a:t>
            </a:r>
          </a:p>
        </p:txBody>
      </p:sp>
      <p:sp>
        <p:nvSpPr>
          <p:cNvPr id="21" name="Text Box 13"/>
          <p:cNvSpPr txBox="1">
            <a:spLocks noChangeArrowheads="1"/>
          </p:cNvSpPr>
          <p:nvPr/>
        </p:nvSpPr>
        <p:spPr bwMode="auto">
          <a:xfrm>
            <a:off x="5044677" y="1432982"/>
            <a:ext cx="1219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Exile</a:t>
            </a:r>
          </a:p>
        </p:txBody>
      </p:sp>
      <p:sp>
        <p:nvSpPr>
          <p:cNvPr id="22" name="Text Box 14"/>
          <p:cNvSpPr txBox="1">
            <a:spLocks noChangeArrowheads="1"/>
          </p:cNvSpPr>
          <p:nvPr/>
        </p:nvSpPr>
        <p:spPr bwMode="auto">
          <a:xfrm>
            <a:off x="1350436" y="3527337"/>
            <a:ext cx="731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3200" i="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Bible History</a:t>
            </a:r>
            <a:r>
              <a:rPr lang="en-GB" altLang="en-US" sz="3200" i="1" dirty="0">
                <a:solidFill>
                  <a:srgbClr val="0000FF"/>
                </a:solidFill>
                <a:effectLst>
                  <a:outerShdw blurRad="38100" dist="38100" dir="2700000" algn="tl">
                    <a:srgbClr val="C0C0C0"/>
                  </a:outerShdw>
                </a:effectLst>
                <a:latin typeface="Century Gothic" panose="020B0502020202020204" pitchFamily="34" charset="0"/>
                <a:cs typeface="Times New Roman" pitchFamily="18" charset="0"/>
              </a:rPr>
              <a:t> for </a:t>
            </a:r>
            <a:r>
              <a:rPr lang="en-GB" altLang="en-US" sz="3200" i="1" dirty="0">
                <a:solidFill>
                  <a:srgbClr val="FF0000"/>
                </a:solidFill>
                <a:effectLst>
                  <a:outerShdw blurRad="38100" dist="38100" dir="2700000" algn="tl">
                    <a:srgbClr val="C0C0C0"/>
                  </a:outerShdw>
                </a:effectLst>
                <a:latin typeface="Century Gothic" panose="020B0502020202020204" pitchFamily="34" charset="0"/>
                <a:cs typeface="Times New Roman" pitchFamily="18" charset="0"/>
              </a:rPr>
              <a:t>Complete Bozos</a:t>
            </a:r>
          </a:p>
        </p:txBody>
      </p:sp>
      <p:pic>
        <p:nvPicPr>
          <p:cNvPr id="23" name="Picture 15" descr="ani read bibl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3546" y="3510677"/>
            <a:ext cx="609600" cy="54648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blog.ninapaley.com/wp-content/uploads/2012/09/TLIM_character000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346" y="1718355"/>
            <a:ext cx="1011299" cy="12325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blog.ninapaley.com/wp-content/uploads/2012/09/TLIM_character00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3178" y="1777185"/>
            <a:ext cx="972614" cy="118537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blog.ninapaley.com/wp-content/uploads/2012/09/TLIM_character0005.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9172" y="1764129"/>
            <a:ext cx="973742" cy="118674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blog.ninapaley.com/wp-content/uploads/2012/09/TLIM_character0004.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3310" y="1794842"/>
            <a:ext cx="948541" cy="1156035"/>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om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4934" y="1816175"/>
            <a:ext cx="913531" cy="1113367"/>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blog.ninapaley.com/wp-content/uploads/2012/09/TLIM_character000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0477" y="1857300"/>
            <a:ext cx="874457" cy="1065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360" y="3062280"/>
            <a:ext cx="1368152" cy="276999"/>
          </a:xfrm>
          <a:prstGeom prst="rect">
            <a:avLst/>
          </a:prstGeom>
          <a:noFill/>
        </p:spPr>
        <p:txBody>
          <a:bodyPr wrap="square" rtlCol="0">
            <a:spAutoFit/>
          </a:bodyPr>
          <a:lstStyle/>
          <a:p>
            <a:r>
              <a:rPr lang="en-GB" sz="1200" b="1" dirty="0">
                <a:solidFill>
                  <a:srgbClr val="0000FF"/>
                </a:solidFill>
                <a:effectLst>
                  <a:outerShdw blurRad="38100" dist="38100" dir="2700000" algn="tl">
                    <a:srgbClr val="000000">
                      <a:alpha val="43137"/>
                    </a:srgbClr>
                  </a:outerShdw>
                </a:effectLst>
              </a:rPr>
              <a:t>Egypt rules!</a:t>
            </a:r>
          </a:p>
        </p:txBody>
      </p:sp>
      <p:sp>
        <p:nvSpPr>
          <p:cNvPr id="29" name="TextBox 28"/>
          <p:cNvSpPr txBox="1"/>
          <p:nvPr/>
        </p:nvSpPr>
        <p:spPr>
          <a:xfrm>
            <a:off x="1535026" y="3062280"/>
            <a:ext cx="1437888" cy="276999"/>
          </a:xfrm>
          <a:prstGeom prst="rect">
            <a:avLst/>
          </a:prstGeom>
          <a:noFill/>
        </p:spPr>
        <p:txBody>
          <a:bodyPr wrap="square" rtlCol="0">
            <a:spAutoFit/>
          </a:bodyPr>
          <a:lstStyle/>
          <a:p>
            <a:r>
              <a:rPr lang="en-GB" sz="1200" b="1" dirty="0">
                <a:solidFill>
                  <a:srgbClr val="0000FF"/>
                </a:solidFill>
                <a:effectLst>
                  <a:outerShdw blurRad="38100" dist="38100" dir="2700000" algn="tl">
                    <a:srgbClr val="000000">
                      <a:alpha val="43137"/>
                    </a:srgbClr>
                  </a:outerShdw>
                </a:effectLst>
              </a:rPr>
              <a:t>The Israelites … </a:t>
            </a:r>
          </a:p>
        </p:txBody>
      </p:sp>
      <p:sp>
        <p:nvSpPr>
          <p:cNvPr id="30" name="TextBox 29"/>
          <p:cNvSpPr txBox="1"/>
          <p:nvPr/>
        </p:nvSpPr>
        <p:spPr>
          <a:xfrm>
            <a:off x="2536878" y="3049969"/>
            <a:ext cx="1273042" cy="461665"/>
          </a:xfrm>
          <a:prstGeom prst="rect">
            <a:avLst/>
          </a:prstGeom>
          <a:noFill/>
        </p:spPr>
        <p:txBody>
          <a:bodyPr wrap="square" rtlCol="0">
            <a:spAutoFit/>
          </a:bodyPr>
          <a:lstStyle/>
          <a:p>
            <a:pPr algn="ctr"/>
            <a:r>
              <a:rPr lang="en-GB" sz="1200" b="1" dirty="0">
                <a:solidFill>
                  <a:srgbClr val="0000FF"/>
                </a:solidFill>
                <a:effectLst>
                  <a:outerShdw blurRad="38100" dist="38100" dir="2700000" algn="tl">
                    <a:srgbClr val="000000">
                      <a:alpha val="43137"/>
                    </a:srgbClr>
                  </a:outerShdw>
                </a:effectLst>
              </a:rPr>
              <a:t>defeat the Canaanites</a:t>
            </a:r>
          </a:p>
        </p:txBody>
      </p:sp>
      <p:sp>
        <p:nvSpPr>
          <p:cNvPr id="31" name="TextBox 30"/>
          <p:cNvSpPr txBox="1"/>
          <p:nvPr/>
        </p:nvSpPr>
        <p:spPr>
          <a:xfrm>
            <a:off x="3709063" y="2942247"/>
            <a:ext cx="1501736" cy="646331"/>
          </a:xfrm>
          <a:prstGeom prst="rect">
            <a:avLst/>
          </a:prstGeom>
          <a:noFill/>
        </p:spPr>
        <p:txBody>
          <a:bodyPr wrap="square" rtlCol="0">
            <a:spAutoFit/>
          </a:bodyPr>
          <a:lstStyle/>
          <a:p>
            <a:pPr algn="ctr"/>
            <a:r>
              <a:rPr lang="en-GB" sz="1200" b="1" dirty="0">
                <a:solidFill>
                  <a:srgbClr val="0000FF"/>
                </a:solidFill>
                <a:effectLst>
                  <a:outerShdw blurRad="38100" dist="38100" dir="2700000" algn="tl">
                    <a:srgbClr val="000000">
                      <a:alpha val="43137"/>
                    </a:srgbClr>
                  </a:outerShdw>
                </a:effectLst>
              </a:rPr>
              <a:t>… then are overwhelmed by the Assyrians …</a:t>
            </a:r>
          </a:p>
        </p:txBody>
      </p:sp>
      <p:sp>
        <p:nvSpPr>
          <p:cNvPr id="32" name="TextBox 31"/>
          <p:cNvSpPr txBox="1"/>
          <p:nvPr/>
        </p:nvSpPr>
        <p:spPr>
          <a:xfrm>
            <a:off x="5101851" y="2953756"/>
            <a:ext cx="1368152" cy="646331"/>
          </a:xfrm>
          <a:prstGeom prst="rect">
            <a:avLst/>
          </a:prstGeom>
          <a:noFill/>
        </p:spPr>
        <p:txBody>
          <a:bodyPr wrap="square" rtlCol="0">
            <a:spAutoFit/>
          </a:bodyPr>
          <a:lstStyle/>
          <a:p>
            <a:pPr algn="ctr"/>
            <a:r>
              <a:rPr lang="en-GB" sz="1200" b="1" dirty="0">
                <a:solidFill>
                  <a:srgbClr val="0000FF"/>
                </a:solidFill>
                <a:effectLst>
                  <a:outerShdw blurRad="38100" dist="38100" dir="2700000" algn="tl">
                    <a:srgbClr val="000000">
                      <a:alpha val="43137"/>
                    </a:srgbClr>
                  </a:outerShdw>
                </a:effectLst>
              </a:rPr>
              <a:t>… who are defeated by the Babylonians …</a:t>
            </a:r>
          </a:p>
        </p:txBody>
      </p:sp>
      <p:sp>
        <p:nvSpPr>
          <p:cNvPr id="33" name="TextBox 32"/>
          <p:cNvSpPr txBox="1"/>
          <p:nvPr/>
        </p:nvSpPr>
        <p:spPr>
          <a:xfrm>
            <a:off x="6263877" y="2965438"/>
            <a:ext cx="1970966" cy="646331"/>
          </a:xfrm>
          <a:prstGeom prst="rect">
            <a:avLst/>
          </a:prstGeom>
          <a:noFill/>
        </p:spPr>
        <p:txBody>
          <a:bodyPr wrap="square" rtlCol="0">
            <a:spAutoFit/>
          </a:bodyPr>
          <a:lstStyle/>
          <a:p>
            <a:pPr algn="ctr"/>
            <a:r>
              <a:rPr lang="en-GB" sz="1200" b="1" dirty="0">
                <a:solidFill>
                  <a:srgbClr val="0000FF"/>
                </a:solidFill>
                <a:effectLst>
                  <a:outerShdw blurRad="38100" dist="38100" dir="2700000" algn="tl">
                    <a:srgbClr val="000000">
                      <a:alpha val="43137"/>
                    </a:srgbClr>
                  </a:outerShdw>
                </a:effectLst>
              </a:rPr>
              <a:t>… who succumb to the Persians, who are conquered by the Greeks …</a:t>
            </a:r>
          </a:p>
        </p:txBody>
      </p:sp>
      <p:sp>
        <p:nvSpPr>
          <p:cNvPr id="36" name="TextBox 35"/>
          <p:cNvSpPr txBox="1"/>
          <p:nvPr/>
        </p:nvSpPr>
        <p:spPr>
          <a:xfrm>
            <a:off x="8042492" y="2945490"/>
            <a:ext cx="1080120" cy="646331"/>
          </a:xfrm>
          <a:prstGeom prst="rect">
            <a:avLst/>
          </a:prstGeom>
          <a:noFill/>
        </p:spPr>
        <p:txBody>
          <a:bodyPr wrap="square" rtlCol="0">
            <a:spAutoFit/>
          </a:bodyPr>
          <a:lstStyle/>
          <a:p>
            <a:pPr algn="ctr"/>
            <a:r>
              <a:rPr lang="en-GB" sz="1200" b="1" dirty="0">
                <a:solidFill>
                  <a:srgbClr val="0000FF"/>
                </a:solidFill>
                <a:effectLst>
                  <a:outerShdw blurRad="38100" dist="38100" dir="2700000" algn="tl">
                    <a:srgbClr val="000000">
                      <a:alpha val="43137"/>
                    </a:srgbClr>
                  </a:outerShdw>
                </a:effectLst>
              </a:rPr>
              <a:t>… who are beaten by the Romans …</a:t>
            </a:r>
          </a:p>
        </p:txBody>
      </p:sp>
      <p:sp>
        <p:nvSpPr>
          <p:cNvPr id="34" name="TextBox 33"/>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35" name="Picture 2" descr="http://wars.mrdonn.org/powerpoints/wh_arab_israeli_conflict.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8346" y="4049464"/>
            <a:ext cx="7853119" cy="446276"/>
          </a:xfrm>
          <a:prstGeom prst="rect">
            <a:avLst/>
          </a:prstGeom>
          <a:noFill/>
        </p:spPr>
        <p:txBody>
          <a:bodyPr wrap="square" rtlCol="0">
            <a:spAutoFit/>
          </a:bodyPr>
          <a:lstStyle/>
          <a:p>
            <a:r>
              <a:rPr lang="en-GB" sz="2300" i="1" dirty="0">
                <a:solidFill>
                  <a:srgbClr val="7030A0"/>
                </a:solidFill>
                <a:effectLst>
                  <a:outerShdw blurRad="38100" dist="38100" dir="2700000" algn="tl">
                    <a:srgbClr val="000000">
                      <a:alpha val="43137"/>
                    </a:srgbClr>
                  </a:outerShdw>
                </a:effectLst>
              </a:rPr>
              <a:t>from 586 BCE to 1948 CE, Jewish people do not rule the Land</a:t>
            </a:r>
          </a:p>
        </p:txBody>
      </p:sp>
    </p:spTree>
    <p:extLst>
      <p:ext uri="{BB962C8B-B14F-4D97-AF65-F5344CB8AC3E}">
        <p14:creationId xmlns:p14="http://schemas.microsoft.com/office/powerpoint/2010/main" val="6214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1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9"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100"/>
                                        <p:tgtEl>
                                          <p:spTgt spid="1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par>
                                <p:cTn id="36" presetID="9"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par>
                                <p:cTn id="42" presetID="9"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dissolve">
                                      <p:cBhvr>
                                        <p:cTn id="44" dur="500"/>
                                        <p:tgtEl>
                                          <p:spTgt spid="1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290"/>
                                        </p:tgtEl>
                                        <p:attrNameLst>
                                          <p:attrName>style.visibility</p:attrName>
                                        </p:attrNameLst>
                                      </p:cBhvr>
                                      <p:to>
                                        <p:strVal val="visible"/>
                                      </p:to>
                                    </p:set>
                                    <p:animEffect transition="in" filter="fade">
                                      <p:cBhvr>
                                        <p:cTn id="52" dur="500"/>
                                        <p:tgtEl>
                                          <p:spTgt spid="1229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left)">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294"/>
                                        </p:tgtEl>
                                        <p:attrNameLst>
                                          <p:attrName>style.visibility</p:attrName>
                                        </p:attrNameLst>
                                      </p:cBhvr>
                                      <p:to>
                                        <p:strVal val="visible"/>
                                      </p:to>
                                    </p:set>
                                    <p:animEffect transition="in" filter="fade">
                                      <p:cBhvr>
                                        <p:cTn id="61" dur="500"/>
                                        <p:tgtEl>
                                          <p:spTgt spid="1229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2292"/>
                                        </p:tgtEl>
                                        <p:attrNameLst>
                                          <p:attrName>style.visibility</p:attrName>
                                        </p:attrNameLst>
                                      </p:cBhvr>
                                      <p:to>
                                        <p:strVal val="visible"/>
                                      </p:to>
                                    </p:set>
                                    <p:animEffect transition="in" filter="fade">
                                      <p:cBhvr>
                                        <p:cTn id="69" dur="500"/>
                                        <p:tgtEl>
                                          <p:spTgt spid="12292"/>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2296"/>
                                        </p:tgtEl>
                                        <p:attrNameLst>
                                          <p:attrName>style.visibility</p:attrName>
                                        </p:attrNameLst>
                                      </p:cBhvr>
                                      <p:to>
                                        <p:strVal val="visible"/>
                                      </p:to>
                                    </p:set>
                                    <p:animEffect transition="in" filter="fade">
                                      <p:cBhvr>
                                        <p:cTn id="78" dur="500"/>
                                        <p:tgtEl>
                                          <p:spTgt spid="12296"/>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left)">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298"/>
                                        </p:tgtEl>
                                        <p:attrNameLst>
                                          <p:attrName>style.visibility</p:attrName>
                                        </p:attrNameLst>
                                      </p:cBhvr>
                                      <p:to>
                                        <p:strVal val="visible"/>
                                      </p:to>
                                    </p:set>
                                    <p:animEffect transition="in" filter="fade">
                                      <p:cBhvr>
                                        <p:cTn id="87" dur="500"/>
                                        <p:tgtEl>
                                          <p:spTgt spid="12298"/>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wipe(left)">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2302"/>
                                        </p:tgtEl>
                                        <p:attrNameLst>
                                          <p:attrName>style.visibility</p:attrName>
                                        </p:attrNameLst>
                                      </p:cBhvr>
                                      <p:to>
                                        <p:strVal val="visible"/>
                                      </p:to>
                                    </p:set>
                                    <p:animEffect transition="in" filter="fade">
                                      <p:cBhvr>
                                        <p:cTn id="96" dur="500"/>
                                        <p:tgtEl>
                                          <p:spTgt spid="12302"/>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2300"/>
                                        </p:tgtEl>
                                        <p:attrNameLst>
                                          <p:attrName>style.visibility</p:attrName>
                                        </p:attrNameLst>
                                      </p:cBhvr>
                                      <p:to>
                                        <p:strVal val="visible"/>
                                      </p:to>
                                    </p:set>
                                    <p:animEffect transition="in" filter="fade">
                                      <p:cBhvr>
                                        <p:cTn id="105" dur="500"/>
                                        <p:tgtEl>
                                          <p:spTgt spid="12300"/>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wipe(left)">
                                      <p:cBhvr>
                                        <p:cTn id="109" dur="500"/>
                                        <p:tgtEl>
                                          <p:spTgt spid="36"/>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3">
                                            <p:txEl>
                                              <p:pRg st="0" end="0"/>
                                            </p:txEl>
                                          </p:spTgt>
                                        </p:tgtEl>
                                        <p:attrNameLst>
                                          <p:attrName>style.visibility</p:attrName>
                                        </p:attrNameLst>
                                      </p:cBhvr>
                                      <p:to>
                                        <p:strVal val="visible"/>
                                      </p:to>
                                    </p:set>
                                    <p:anim calcmode="lin" valueType="num">
                                      <p:cBhvr>
                                        <p:cTn id="1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5"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utoUpdateAnimBg="0"/>
      <p:bldP spid="18" grpId="0" autoUpdateAnimBg="0"/>
      <p:bldP spid="10" grpId="0" autoUpdateAnimBg="0"/>
      <p:bldP spid="11" grpId="0" animBg="1"/>
      <p:bldP spid="12" grpId="0" autoUpdateAnimBg="0"/>
      <p:bldP spid="19" grpId="0" autoUpdateAnimBg="0"/>
      <p:bldP spid="21" grpId="0" autoUpdateAnimBg="0"/>
      <p:bldP spid="22" grpId="0" autoUpdateAnimBg="0"/>
      <p:bldP spid="2" grpId="0"/>
      <p:bldP spid="29" grpId="0"/>
      <p:bldP spid="30" grpId="0"/>
      <p:bldP spid="31" grpId="0"/>
      <p:bldP spid="32" grpId="0"/>
      <p:bldP spid="33"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p showing Islam's expansion"/>
          <p:cNvPicPr>
            <a:picLocks noChangeAspect="1" noChangeArrowheads="1"/>
          </p:cNvPicPr>
          <p:nvPr/>
        </p:nvPicPr>
        <p:blipFill rotWithShape="1">
          <a:blip r:embed="rId4">
            <a:extLst>
              <a:ext uri="{28A0092B-C50C-407E-A947-70E740481C1C}">
                <a14:useLocalDpi xmlns:a14="http://schemas.microsoft.com/office/drawing/2010/main" val="0"/>
              </a:ext>
            </a:extLst>
          </a:blip>
          <a:srcRect l="341" t="612" r="622" b="876"/>
          <a:stretch/>
        </p:blipFill>
        <p:spPr bwMode="auto">
          <a:xfrm>
            <a:off x="590550" y="933450"/>
            <a:ext cx="5955506" cy="3376613"/>
          </a:xfrm>
          <a:prstGeom prst="rect">
            <a:avLst/>
          </a:prstGeom>
          <a:noFill/>
          <a:ln w="31750">
            <a:solidFill>
              <a:srgbClr val="FFC000"/>
            </a:solidFill>
          </a:ln>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6949" y="859246"/>
            <a:ext cx="2045531" cy="2045531"/>
          </a:xfrm>
          <a:prstGeom prst="rect">
            <a:avLst/>
          </a:prstGeom>
        </p:spPr>
      </p:pic>
      <p:sp>
        <p:nvSpPr>
          <p:cNvPr id="4" name="6-Point Star 3"/>
          <p:cNvSpPr/>
          <p:nvPr/>
        </p:nvSpPr>
        <p:spPr>
          <a:xfrm>
            <a:off x="3359565" y="337613"/>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961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utoUpdateAnimBg="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6949" y="859246"/>
            <a:ext cx="2045531" cy="204553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0260" y="2787774"/>
            <a:ext cx="902220" cy="1275875"/>
          </a:xfrm>
          <a:prstGeom prst="rect">
            <a:avLst/>
          </a:prstGeom>
        </p:spPr>
      </p:pic>
      <p:sp>
        <p:nvSpPr>
          <p:cNvPr id="4" name="6-Point Star 3"/>
          <p:cNvSpPr/>
          <p:nvPr/>
        </p:nvSpPr>
        <p:spPr>
          <a:xfrm>
            <a:off x="3359565" y="337613"/>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Jerusalem from Dominus Flevi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3842" y="1011798"/>
            <a:ext cx="5120286" cy="3413524"/>
          </a:xfrm>
          <a:prstGeom prst="rect">
            <a:avLst/>
          </a:prstGeom>
          <a:ln w="31750">
            <a:solidFill>
              <a:srgbClr val="FFCC00"/>
            </a:solidFill>
          </a:ln>
        </p:spPr>
      </p:pic>
    </p:spTree>
    <p:extLst>
      <p:ext uri="{BB962C8B-B14F-4D97-AF65-F5344CB8AC3E}">
        <p14:creationId xmlns:p14="http://schemas.microsoft.com/office/powerpoint/2010/main" val="205618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949" y="859246"/>
            <a:ext cx="2045531" cy="204553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260" y="2787774"/>
            <a:ext cx="902220" cy="1275875"/>
          </a:xfrm>
          <a:prstGeom prst="rect">
            <a:avLst/>
          </a:prstGeom>
        </p:spPr>
      </p:pic>
      <p:sp>
        <p:nvSpPr>
          <p:cNvPr id="4" name="6-Point Star 3"/>
          <p:cNvSpPr/>
          <p:nvPr/>
        </p:nvSpPr>
        <p:spPr>
          <a:xfrm>
            <a:off x="4860032" y="337613"/>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Crusades 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670" y="893701"/>
            <a:ext cx="5726539" cy="3046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83768" y="3478237"/>
            <a:ext cx="5040560" cy="923330"/>
          </a:xfrm>
          <a:prstGeom prst="rect">
            <a:avLst/>
          </a:prstGeom>
          <a:noFill/>
        </p:spPr>
        <p:txBody>
          <a:bodyPr wrap="square" rtlCol="0">
            <a:spAutoFit/>
          </a:bodyPr>
          <a:lstStyle/>
          <a:p>
            <a:r>
              <a:rPr lang="en-GB" dirty="0">
                <a:solidFill>
                  <a:srgbClr val="0000FF"/>
                </a:solidFill>
                <a:effectLst>
                  <a:outerShdw blurRad="38100" dist="38100" dir="2700000" algn="tl">
                    <a:srgbClr val="000000">
                      <a:alpha val="43137"/>
                    </a:srgbClr>
                  </a:outerShdw>
                </a:effectLst>
              </a:rPr>
              <a:t>Apart from some brief periods during the Crusades, the Holy Land remains under Muslim control until the end of the Ottoman era in the early 20</a:t>
            </a:r>
            <a:r>
              <a:rPr lang="en-GB" baseline="30000" dirty="0">
                <a:solidFill>
                  <a:srgbClr val="0000FF"/>
                </a:solidFill>
                <a:effectLst>
                  <a:outerShdw blurRad="38100" dist="38100" dir="2700000" algn="tl">
                    <a:srgbClr val="000000">
                      <a:alpha val="43137"/>
                    </a:srgbClr>
                  </a:outerShdw>
                </a:effectLst>
              </a:rPr>
              <a:t>th</a:t>
            </a:r>
            <a:r>
              <a:rPr lang="en-GB" dirty="0">
                <a:solidFill>
                  <a:srgbClr val="0000FF"/>
                </a:solidFill>
                <a:effectLst>
                  <a:outerShdw blurRad="38100" dist="38100" dir="2700000" algn="tl">
                    <a:srgbClr val="000000">
                      <a:alpha val="43137"/>
                    </a:srgbClr>
                  </a:outerShdw>
                </a:effectLst>
              </a:rPr>
              <a:t> century</a:t>
            </a:r>
          </a:p>
        </p:txBody>
      </p:sp>
    </p:spTree>
    <p:extLst>
      <p:ext uri="{BB962C8B-B14F-4D97-AF65-F5344CB8AC3E}">
        <p14:creationId xmlns:p14="http://schemas.microsoft.com/office/powerpoint/2010/main" val="413603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6444208" y="331034"/>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C:\Users\Owner\Documents\Pictures\Israel\Jerusalem\Jerusalem from Mount of Olives.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987574"/>
            <a:ext cx="8104603" cy="3096344"/>
          </a:xfrm>
          <a:prstGeom prst="rect">
            <a:avLst/>
          </a:prstGeom>
          <a:noFill/>
          <a:ln w="31750">
            <a:solidFill>
              <a:srgbClr val="FFCC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3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898290"/>
            <a:ext cx="1246001" cy="1246001"/>
          </a:xfrm>
          <a:prstGeom prst="rect">
            <a:avLst/>
          </a:prstGeom>
        </p:spPr>
      </p:pic>
      <p:sp>
        <p:nvSpPr>
          <p:cNvPr id="3" name="TextBox 2"/>
          <p:cNvSpPr txBox="1"/>
          <p:nvPr/>
        </p:nvSpPr>
        <p:spPr>
          <a:xfrm>
            <a:off x="570044" y="1275606"/>
            <a:ext cx="5226092" cy="2769989"/>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in second half of 19</a:t>
            </a:r>
            <a:r>
              <a:rPr lang="en-GB" sz="2400" baseline="30000" dirty="0">
                <a:solidFill>
                  <a:srgbClr val="0000FF"/>
                </a:solidFill>
                <a:effectLst>
                  <a:outerShdw blurRad="38100" dist="38100" dir="2700000" algn="tl">
                    <a:srgbClr val="000000">
                      <a:alpha val="43137"/>
                    </a:srgbClr>
                  </a:outerShdw>
                </a:effectLst>
              </a:rPr>
              <a:t>th</a:t>
            </a:r>
            <a:r>
              <a:rPr lang="en-GB" sz="2400" dirty="0">
                <a:solidFill>
                  <a:srgbClr val="0000FF"/>
                </a:solidFill>
                <a:effectLst>
                  <a:outerShdw blurRad="38100" dist="38100" dir="2700000" algn="tl">
                    <a:srgbClr val="000000">
                      <a:alpha val="43137"/>
                    </a:srgbClr>
                  </a:outerShdw>
                </a:effectLst>
              </a:rPr>
              <a:t> century,                   start of Jewish migration to Palestine</a:t>
            </a:r>
          </a:p>
          <a:p>
            <a:pPr marL="342900" indent="-342900">
              <a:spcBef>
                <a:spcPts val="12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in late 19</a:t>
            </a:r>
            <a:r>
              <a:rPr lang="en-GB" sz="2400" baseline="30000" dirty="0">
                <a:solidFill>
                  <a:srgbClr val="0000FF"/>
                </a:solidFill>
                <a:effectLst>
                  <a:outerShdw blurRad="38100" dist="38100" dir="2700000" algn="tl">
                    <a:srgbClr val="000000">
                      <a:alpha val="43137"/>
                    </a:srgbClr>
                  </a:outerShdw>
                </a:effectLst>
              </a:rPr>
              <a:t>th</a:t>
            </a:r>
            <a:r>
              <a:rPr lang="en-GB" sz="2400" dirty="0">
                <a:solidFill>
                  <a:srgbClr val="0000FF"/>
                </a:solidFill>
                <a:effectLst>
                  <a:outerShdw blurRad="38100" dist="38100" dir="2700000" algn="tl">
                    <a:srgbClr val="000000">
                      <a:alpha val="43137"/>
                    </a:srgbClr>
                  </a:outerShdw>
                </a:effectLst>
              </a:rPr>
              <a:t> century, emergence of Zionism</a:t>
            </a:r>
          </a:p>
          <a:p>
            <a:pPr marL="342900" indent="-342900">
              <a:spcBef>
                <a:spcPts val="12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1917: “Balfour Declaration”</a:t>
            </a:r>
          </a:p>
          <a:p>
            <a:pPr marL="342900" indent="-342900">
              <a:spcBef>
                <a:spcPts val="12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by 1944, 6% of land Jewish-owned</a:t>
            </a:r>
          </a:p>
        </p:txBody>
      </p:sp>
      <p:pic>
        <p:nvPicPr>
          <p:cNvPr id="12" name="Picture 11" descr="C:\Users\Mike Fuller\AppData\Local\Microsoft\Windows\Temporary Internet Files\Content.IE5\BWMKE28V\MC900129223[1].wmf"/>
          <p:cNvPicPr/>
          <p:nvPr/>
        </p:nvPicPr>
        <p:blipFill>
          <a:blip r:embed="rId5" cstate="print"/>
          <a:srcRect/>
          <a:stretch>
            <a:fillRect/>
          </a:stretch>
        </p:blipFill>
        <p:spPr bwMode="auto">
          <a:xfrm>
            <a:off x="4716016" y="2787774"/>
            <a:ext cx="936104" cy="780405"/>
          </a:xfrm>
          <a:prstGeom prst="rect">
            <a:avLst/>
          </a:prstGeom>
          <a:noFill/>
          <a:ln w="9525">
            <a:noFill/>
            <a:miter lim="800000"/>
            <a:headEnd/>
            <a:tailEnd/>
          </a:ln>
        </p:spPr>
      </p:pic>
      <p:pic>
        <p:nvPicPr>
          <p:cNvPr id="9218" name="Picture 2" descr="https://upload.wikimedia.org/wikipedia/commons/thumb/4/4b/Palestine_Index_to_Villages_and_Settlements%2C_showing_Land_in_Jewish_Possession_as_at_31.12.44.jpg/320px-Palestine_Index_to_Villages_and_Settlements%2C_showing_Land_in_Jewish_Possession_as_at_31.12.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5" y="898290"/>
            <a:ext cx="1906620" cy="334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94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218"/>
                                        </p:tgtEl>
                                        <p:attrNameLst>
                                          <p:attrName>style.visibility</p:attrName>
                                        </p:attrNameLst>
                                      </p:cBhvr>
                                      <p:to>
                                        <p:strVal val="visible"/>
                                      </p:to>
                                    </p:set>
                                    <p:animEffect transition="in" filter="fade">
                                      <p:cBhvr>
                                        <p:cTn id="3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39552" y="4495740"/>
            <a:ext cx="7272808" cy="400110"/>
          </a:xfrm>
          <a:prstGeom prst="rect">
            <a:avLst/>
          </a:prstGeom>
          <a:noFill/>
        </p:spPr>
        <p:txBody>
          <a:bodyPr wrap="square" rtlCol="0">
            <a:spAutoFit/>
          </a:bodyPr>
          <a:lstStyle/>
          <a:p>
            <a:r>
              <a:rPr lang="en-GB" sz="2000" dirty="0">
                <a:solidFill>
                  <a:srgbClr val="0000FF"/>
                </a:solidFill>
                <a:effectLst>
                  <a:outerShdw blurRad="38100" dist="38100" dir="2700000" algn="tl">
                    <a:srgbClr val="000000">
                      <a:alpha val="43137"/>
                    </a:srgbClr>
                  </a:outerShdw>
                </a:effectLst>
              </a:rPr>
              <a:t>A (simplified) </a:t>
            </a:r>
            <a:r>
              <a:rPr lang="en-GB" sz="2000" dirty="0">
                <a:solidFill>
                  <a:srgbClr val="FF0000"/>
                </a:solidFill>
                <a:effectLst>
                  <a:outerShdw blurRad="38100" dist="38100" dir="2700000" algn="tl">
                    <a:srgbClr val="000000">
                      <a:alpha val="43137"/>
                    </a:srgbClr>
                  </a:outerShdw>
                </a:effectLst>
              </a:rPr>
              <a:t>history </a:t>
            </a:r>
            <a:r>
              <a:rPr lang="en-GB" sz="2000" dirty="0">
                <a:solidFill>
                  <a:srgbClr val="0000FF"/>
                </a:solidFill>
                <a:effectLst>
                  <a:outerShdw blurRad="38100" dist="38100" dir="2700000" algn="tl">
                    <a:srgbClr val="000000">
                      <a:alpha val="43137"/>
                    </a:srgbClr>
                  </a:outerShdw>
                </a:effectLst>
              </a:rPr>
              <a:t>of the </a:t>
            </a:r>
            <a:r>
              <a:rPr lang="en-GB" sz="2000" dirty="0">
                <a:solidFill>
                  <a:srgbClr val="FF0000"/>
                </a:solidFill>
                <a:effectLst>
                  <a:outerShdw blurRad="38100" dist="38100" dir="2700000" algn="tl">
                    <a:srgbClr val="000000">
                      <a:alpha val="43137"/>
                    </a:srgbClr>
                  </a:outerShdw>
                </a:effectLst>
              </a:rPr>
              <a:t>Arab-Israeli conflict</a:t>
            </a:r>
          </a:p>
        </p:txBody>
      </p:sp>
      <p:pic>
        <p:nvPicPr>
          <p:cNvPr id="11" name="Picture 2" descr="http://wars.mrdonn.org/powerpoints/wh_arab_israeli_conflic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492" y="4227934"/>
            <a:ext cx="654005" cy="692787"/>
          </a:xfrm>
          <a:prstGeom prst="rect">
            <a:avLst/>
          </a:prstGeom>
          <a:noFill/>
          <a:extLst>
            <a:ext uri="{909E8E84-426E-40DD-AFC4-6F175D3DCCD1}">
              <a14:hiddenFill xmlns:a14="http://schemas.microsoft.com/office/drawing/2010/main">
                <a:solidFill>
                  <a:srgbClr val="FFFFFF"/>
                </a:solidFill>
              </a14:hiddenFill>
            </a:ext>
          </a:extLst>
        </p:spPr>
      </p:pic>
      <p:sp>
        <p:nvSpPr>
          <p:cNvPr id="6" name="Line 2"/>
          <p:cNvSpPr>
            <a:spLocks noChangeShapeType="1"/>
          </p:cNvSpPr>
          <p:nvPr/>
        </p:nvSpPr>
        <p:spPr bwMode="auto">
          <a:xfrm>
            <a:off x="570044" y="479740"/>
            <a:ext cx="792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3"/>
          <p:cNvSpPr txBox="1">
            <a:spLocks noChangeArrowheads="1"/>
          </p:cNvSpPr>
          <p:nvPr/>
        </p:nvSpPr>
        <p:spPr bwMode="auto">
          <a:xfrm>
            <a:off x="539552" y="585924"/>
            <a:ext cx="83529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400" b="1" dirty="0">
                <a:solidFill>
                  <a:srgbClr val="FF0000"/>
                </a:solidFill>
                <a:latin typeface="Century Gothic" panose="020B0502020202020204" pitchFamily="34" charset="0"/>
                <a:cs typeface="Times New Roman" pitchFamily="18" charset="0"/>
              </a:rPr>
              <a:t>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1000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1500 </a:t>
            </a:r>
            <a:r>
              <a:rPr lang="en-GB" altLang="en-US" sz="1000" b="1" dirty="0">
                <a:solidFill>
                  <a:srgbClr val="FF0000"/>
                </a:solidFill>
                <a:latin typeface="Century Gothic" panose="020B0502020202020204" pitchFamily="34" charset="0"/>
                <a:cs typeface="Times New Roman" pitchFamily="18" charset="0"/>
              </a:rPr>
              <a:t>CE</a:t>
            </a:r>
            <a:r>
              <a:rPr lang="en-GB" altLang="en-US" sz="1400" b="1" dirty="0">
                <a:solidFill>
                  <a:srgbClr val="FF0000"/>
                </a:solidFill>
                <a:latin typeface="Century Gothic" panose="020B0502020202020204" pitchFamily="34" charset="0"/>
                <a:cs typeface="Times New Roman" pitchFamily="18" charset="0"/>
              </a:rPr>
              <a:t>                         2000CE                  </a:t>
            </a:r>
            <a:endParaRPr lang="en-GB" altLang="en-US" sz="1000" b="1" dirty="0">
              <a:solidFill>
                <a:srgbClr val="FF0000"/>
              </a:solidFill>
              <a:latin typeface="Century Gothic" panose="020B0502020202020204" pitchFamily="34" charset="0"/>
              <a:cs typeface="Times New Roman" pitchFamily="18" charset="0"/>
            </a:endParaRPr>
          </a:p>
        </p:txBody>
      </p:sp>
      <p:sp>
        <p:nvSpPr>
          <p:cNvPr id="4" name="6-Point Star 3"/>
          <p:cNvSpPr/>
          <p:nvPr/>
        </p:nvSpPr>
        <p:spPr>
          <a:xfrm>
            <a:off x="8077817" y="303738"/>
            <a:ext cx="288032" cy="284254"/>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C:\Users\Mike Fuller\AppData\Local\Microsoft\Windows\Temporary Internet Files\Content.IE5\BWMKE28V\MC900129223[1].wmf"/>
          <p:cNvPicPr/>
          <p:nvPr/>
        </p:nvPicPr>
        <p:blipFill>
          <a:blip r:embed="rId4" cstate="print"/>
          <a:srcRect/>
          <a:stretch>
            <a:fillRect/>
          </a:stretch>
        </p:blipFill>
        <p:spPr bwMode="auto">
          <a:xfrm>
            <a:off x="6984268" y="1275606"/>
            <a:ext cx="1656184" cy="1272778"/>
          </a:xfrm>
          <a:prstGeom prst="rect">
            <a:avLst/>
          </a:prstGeom>
          <a:noFill/>
          <a:ln w="9525">
            <a:noFill/>
            <a:miter lim="800000"/>
            <a:headEnd/>
            <a:tailEnd/>
          </a:ln>
        </p:spPr>
      </p:pic>
      <p:sp>
        <p:nvSpPr>
          <p:cNvPr id="9" name="TextBox 8"/>
          <p:cNvSpPr txBox="1"/>
          <p:nvPr/>
        </p:nvSpPr>
        <p:spPr>
          <a:xfrm>
            <a:off x="539552" y="1050220"/>
            <a:ext cx="5226092" cy="830997"/>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GB" sz="2400" dirty="0">
                <a:solidFill>
                  <a:srgbClr val="0000FF"/>
                </a:solidFill>
                <a:effectLst>
                  <a:outerShdw blurRad="38100" dist="38100" dir="2700000" algn="tl">
                    <a:srgbClr val="000000">
                      <a:alpha val="43137"/>
                    </a:srgbClr>
                  </a:outerShdw>
                </a:effectLst>
              </a:rPr>
              <a:t>from 1919 – British Mandate in Palestine …</a:t>
            </a:r>
          </a:p>
        </p:txBody>
      </p:sp>
    </p:spTree>
    <p:extLst>
      <p:ext uri="{BB962C8B-B14F-4D97-AF65-F5344CB8AC3E}">
        <p14:creationId xmlns:p14="http://schemas.microsoft.com/office/powerpoint/2010/main" val="294336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2516</TotalTime>
  <Words>1185</Words>
  <Application>Microsoft Office PowerPoint</Application>
  <PresentationFormat>On-screen Show (16:9)</PresentationFormat>
  <Paragraphs>170</Paragraphs>
  <Slides>28</Slides>
  <Notes>19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Mike Fuller</cp:lastModifiedBy>
  <cp:revision>34</cp:revision>
  <dcterms:created xsi:type="dcterms:W3CDTF">2016-03-17T10:12:29Z</dcterms:created>
  <dcterms:modified xsi:type="dcterms:W3CDTF">2019-04-05T19:27:22Z</dcterms:modified>
</cp:coreProperties>
</file>