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58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D9EB-F4CE-4F10-9B64-73DE98C4977A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4618-2291-4A5A-BF03-5C0B8F1C8E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11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13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14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15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16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17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18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19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3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4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5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6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7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8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9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010F6-5329-42D9-884E-9D9C98227BCD}" type="slidenum">
              <a:rPr lang="en-GB"/>
              <a:pPr/>
              <a:t>10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DCA2-E03C-4021-88A4-4D331F91483B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F266-908C-4CFD-A951-5818E1918C3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8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9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0.wmf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1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2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2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3.jpe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3.wmf"/><Relationship Id="rId3" Type="http://schemas.openxmlformats.org/officeDocument/2006/relationships/image" Target="../media/image8.jpg"/><Relationship Id="rId7" Type="http://schemas.openxmlformats.org/officeDocument/2006/relationships/image" Target="../media/image3.wmf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5.jpe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6.jpe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7.png"/><Relationship Id="rId3" Type="http://schemas.openxmlformats.org/officeDocument/2006/relationships/image" Target="../media/image4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GB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Walls</a:t>
            </a:r>
            <a:r>
              <a:rPr lang="en-GB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</a:t>
            </a:r>
          </a:p>
          <a:p>
            <a:r>
              <a:rPr lang="en-GB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of </a:t>
            </a:r>
            <a:r>
              <a:rPr lang="en-GB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Jerusalem</a:t>
            </a:r>
          </a:p>
        </p:txBody>
      </p:sp>
      <p:pic>
        <p:nvPicPr>
          <p:cNvPr id="5" name="Picture 4" descr="Dome of Rock from Mount of Oli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122" y="2387445"/>
            <a:ext cx="4561312" cy="2565738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</p:spTree>
  </p:cSld>
  <p:clrMapOvr>
    <a:masterClrMapping/>
  </p:clrMapOvr>
  <p:transition advClick="0" advTm="7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3137"/>
            <a:ext cx="629816" cy="58583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058095" y="365187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The time of Jesus.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Still under Roman rule.              Herod extends Temple mount.</a:t>
            </a:r>
          </a:p>
        </p:txBody>
      </p:sp>
      <p:sp>
        <p:nvSpPr>
          <p:cNvPr id="49" name="7-Point Star 48"/>
          <p:cNvSpPr/>
          <p:nvPr/>
        </p:nvSpPr>
        <p:spPr>
          <a:xfrm>
            <a:off x="4283968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300192" y="2517744"/>
            <a:ext cx="504056" cy="27003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00FF"/>
                </a:solidFill>
              </a:rPr>
              <a:t>T2.1</a:t>
            </a:r>
          </a:p>
        </p:txBody>
      </p:sp>
      <p:pic>
        <p:nvPicPr>
          <p:cNvPr id="3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7189" y="2362287"/>
            <a:ext cx="1160512" cy="765467"/>
          </a:xfrm>
          <a:prstGeom prst="rect">
            <a:avLst/>
          </a:prstGeom>
          <a:noFill/>
        </p:spPr>
      </p:pic>
      <p:cxnSp>
        <p:nvCxnSpPr>
          <p:cNvPr id="43" name="Straight Connector 42"/>
          <p:cNvCxnSpPr/>
          <p:nvPr/>
        </p:nvCxnSpPr>
        <p:spPr>
          <a:xfrm rot="16200000" flipH="1">
            <a:off x="6333781" y="2767357"/>
            <a:ext cx="1138703" cy="9026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5364088" y="2301720"/>
            <a:ext cx="864096" cy="5400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067055" y="2652759"/>
            <a:ext cx="594066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4572000" y="2733768"/>
            <a:ext cx="792088" cy="21602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28184" y="2139702"/>
            <a:ext cx="288032" cy="16201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4468122" y="2733768"/>
            <a:ext cx="2480143" cy="1993553"/>
          </a:xfrm>
          <a:custGeom>
            <a:avLst/>
            <a:gdLst>
              <a:gd name="connsiteX0" fmla="*/ 2466079 w 2466079"/>
              <a:gd name="connsiteY0" fmla="*/ 914400 h 2683594"/>
              <a:gd name="connsiteX1" fmla="*/ 2466079 w 2466079"/>
              <a:gd name="connsiteY1" fmla="*/ 914400 h 2683594"/>
              <a:gd name="connsiteX2" fmla="*/ 2427979 w 2466079"/>
              <a:gd name="connsiteY2" fmla="*/ 1181100 h 2683594"/>
              <a:gd name="connsiteX3" fmla="*/ 2389879 w 2466079"/>
              <a:gd name="connsiteY3" fmla="*/ 1238250 h 2683594"/>
              <a:gd name="connsiteX4" fmla="*/ 2370829 w 2466079"/>
              <a:gd name="connsiteY4" fmla="*/ 1390650 h 2683594"/>
              <a:gd name="connsiteX5" fmla="*/ 2313679 w 2466079"/>
              <a:gd name="connsiteY5" fmla="*/ 1562100 h 2683594"/>
              <a:gd name="connsiteX6" fmla="*/ 2294629 w 2466079"/>
              <a:gd name="connsiteY6" fmla="*/ 1619250 h 2683594"/>
              <a:gd name="connsiteX7" fmla="*/ 2180329 w 2466079"/>
              <a:gd name="connsiteY7" fmla="*/ 1676400 h 2683594"/>
              <a:gd name="connsiteX8" fmla="*/ 2085079 w 2466079"/>
              <a:gd name="connsiteY8" fmla="*/ 1847850 h 2683594"/>
              <a:gd name="connsiteX9" fmla="*/ 2027929 w 2466079"/>
              <a:gd name="connsiteY9" fmla="*/ 2095500 h 2683594"/>
              <a:gd name="connsiteX10" fmla="*/ 2008879 w 2466079"/>
              <a:gd name="connsiteY10" fmla="*/ 2171700 h 2683594"/>
              <a:gd name="connsiteX11" fmla="*/ 1951729 w 2466079"/>
              <a:gd name="connsiteY11" fmla="*/ 2190750 h 2683594"/>
              <a:gd name="connsiteX12" fmla="*/ 1761229 w 2466079"/>
              <a:gd name="connsiteY12" fmla="*/ 2286000 h 2683594"/>
              <a:gd name="connsiteX13" fmla="*/ 1704079 w 2466079"/>
              <a:gd name="connsiteY13" fmla="*/ 2324100 h 2683594"/>
              <a:gd name="connsiteX14" fmla="*/ 1685029 w 2466079"/>
              <a:gd name="connsiteY14" fmla="*/ 2457450 h 2683594"/>
              <a:gd name="connsiteX15" fmla="*/ 1570729 w 2466079"/>
              <a:gd name="connsiteY15" fmla="*/ 2476500 h 2683594"/>
              <a:gd name="connsiteX16" fmla="*/ 1551679 w 2466079"/>
              <a:gd name="connsiteY16" fmla="*/ 2533650 h 2683594"/>
              <a:gd name="connsiteX17" fmla="*/ 1304029 w 2466079"/>
              <a:gd name="connsiteY17" fmla="*/ 2590800 h 2683594"/>
              <a:gd name="connsiteX18" fmla="*/ 1246879 w 2466079"/>
              <a:gd name="connsiteY18" fmla="*/ 2571750 h 2683594"/>
              <a:gd name="connsiteX19" fmla="*/ 1132579 w 2466079"/>
              <a:gd name="connsiteY19" fmla="*/ 2552700 h 2683594"/>
              <a:gd name="connsiteX20" fmla="*/ 1094479 w 2466079"/>
              <a:gd name="connsiteY20" fmla="*/ 2495550 h 2683594"/>
              <a:gd name="connsiteX21" fmla="*/ 1037329 w 2466079"/>
              <a:gd name="connsiteY21" fmla="*/ 2457450 h 2683594"/>
              <a:gd name="connsiteX22" fmla="*/ 923029 w 2466079"/>
              <a:gd name="connsiteY22" fmla="*/ 2362200 h 2683594"/>
              <a:gd name="connsiteX23" fmla="*/ 884929 w 2466079"/>
              <a:gd name="connsiteY23" fmla="*/ 2305050 h 2683594"/>
              <a:gd name="connsiteX24" fmla="*/ 656329 w 2466079"/>
              <a:gd name="connsiteY24" fmla="*/ 2247900 h 2683594"/>
              <a:gd name="connsiteX25" fmla="*/ 599179 w 2466079"/>
              <a:gd name="connsiteY25" fmla="*/ 2209800 h 2683594"/>
              <a:gd name="connsiteX26" fmla="*/ 408679 w 2466079"/>
              <a:gd name="connsiteY26" fmla="*/ 2171700 h 2683594"/>
              <a:gd name="connsiteX27" fmla="*/ 180079 w 2466079"/>
              <a:gd name="connsiteY27" fmla="*/ 2171700 h 2683594"/>
              <a:gd name="connsiteX28" fmla="*/ 122929 w 2466079"/>
              <a:gd name="connsiteY28" fmla="*/ 1943100 h 2683594"/>
              <a:gd name="connsiteX29" fmla="*/ 84829 w 2466079"/>
              <a:gd name="connsiteY29" fmla="*/ 1809750 h 2683594"/>
              <a:gd name="connsiteX30" fmla="*/ 8629 w 2466079"/>
              <a:gd name="connsiteY30" fmla="*/ 1676400 h 2683594"/>
              <a:gd name="connsiteX31" fmla="*/ 65779 w 2466079"/>
              <a:gd name="connsiteY31" fmla="*/ 1543050 h 2683594"/>
              <a:gd name="connsiteX32" fmla="*/ 103879 w 2466079"/>
              <a:gd name="connsiteY32" fmla="*/ 1409700 h 2683594"/>
              <a:gd name="connsiteX33" fmla="*/ 122929 w 2466079"/>
              <a:gd name="connsiteY33" fmla="*/ 1352550 h 2683594"/>
              <a:gd name="connsiteX34" fmla="*/ 141979 w 2466079"/>
              <a:gd name="connsiteY34" fmla="*/ 1047750 h 2683594"/>
              <a:gd name="connsiteX35" fmla="*/ 161029 w 2466079"/>
              <a:gd name="connsiteY35" fmla="*/ 819150 h 2683594"/>
              <a:gd name="connsiteX36" fmla="*/ 180079 w 2466079"/>
              <a:gd name="connsiteY36" fmla="*/ 304800 h 2683594"/>
              <a:gd name="connsiteX37" fmla="*/ 161029 w 2466079"/>
              <a:gd name="connsiteY37" fmla="*/ 0 h 2683594"/>
              <a:gd name="connsiteX38" fmla="*/ 161029 w 2466079"/>
              <a:gd name="connsiteY38" fmla="*/ 0 h 26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66079" h="2683594">
                <a:moveTo>
                  <a:pt x="2466079" y="914400"/>
                </a:moveTo>
                <a:lnTo>
                  <a:pt x="2466079" y="914400"/>
                </a:lnTo>
                <a:cubicBezTo>
                  <a:pt x="2463296" y="939449"/>
                  <a:pt x="2447133" y="1130023"/>
                  <a:pt x="2427979" y="1181100"/>
                </a:cubicBezTo>
                <a:cubicBezTo>
                  <a:pt x="2419940" y="1202537"/>
                  <a:pt x="2402579" y="1219200"/>
                  <a:pt x="2389879" y="1238250"/>
                </a:cubicBezTo>
                <a:cubicBezTo>
                  <a:pt x="2383529" y="1289050"/>
                  <a:pt x="2381556" y="1340591"/>
                  <a:pt x="2370829" y="1390650"/>
                </a:cubicBezTo>
                <a:lnTo>
                  <a:pt x="2313679" y="1562100"/>
                </a:lnTo>
                <a:cubicBezTo>
                  <a:pt x="2307329" y="1581150"/>
                  <a:pt x="2313679" y="1612900"/>
                  <a:pt x="2294629" y="1619250"/>
                </a:cubicBezTo>
                <a:cubicBezTo>
                  <a:pt x="2215759" y="1645540"/>
                  <a:pt x="2254187" y="1627161"/>
                  <a:pt x="2180329" y="1676400"/>
                </a:cubicBezTo>
                <a:cubicBezTo>
                  <a:pt x="2092990" y="1807408"/>
                  <a:pt x="2118609" y="1747259"/>
                  <a:pt x="2085079" y="1847850"/>
                </a:cubicBezTo>
                <a:cubicBezTo>
                  <a:pt x="2040859" y="2157392"/>
                  <a:pt x="2097661" y="1816572"/>
                  <a:pt x="2027929" y="2095500"/>
                </a:cubicBezTo>
                <a:cubicBezTo>
                  <a:pt x="2021579" y="2120900"/>
                  <a:pt x="2025235" y="2151256"/>
                  <a:pt x="2008879" y="2171700"/>
                </a:cubicBezTo>
                <a:cubicBezTo>
                  <a:pt x="1996335" y="2187380"/>
                  <a:pt x="1969282" y="2180998"/>
                  <a:pt x="1951729" y="2190750"/>
                </a:cubicBezTo>
                <a:cubicBezTo>
                  <a:pt x="1766159" y="2293844"/>
                  <a:pt x="1910147" y="2248771"/>
                  <a:pt x="1761229" y="2286000"/>
                </a:cubicBezTo>
                <a:cubicBezTo>
                  <a:pt x="1742179" y="2298700"/>
                  <a:pt x="1713378" y="2303178"/>
                  <a:pt x="1704079" y="2324100"/>
                </a:cubicBezTo>
                <a:cubicBezTo>
                  <a:pt x="1685843" y="2365131"/>
                  <a:pt x="1714597" y="2423658"/>
                  <a:pt x="1685029" y="2457450"/>
                </a:cubicBezTo>
                <a:cubicBezTo>
                  <a:pt x="1659594" y="2486519"/>
                  <a:pt x="1608829" y="2470150"/>
                  <a:pt x="1570729" y="2476500"/>
                </a:cubicBezTo>
                <a:cubicBezTo>
                  <a:pt x="1564379" y="2495550"/>
                  <a:pt x="1557196" y="2514342"/>
                  <a:pt x="1551679" y="2533650"/>
                </a:cubicBezTo>
                <a:cubicBezTo>
                  <a:pt x="1508838" y="2683594"/>
                  <a:pt x="1574041" y="2613301"/>
                  <a:pt x="1304029" y="2590800"/>
                </a:cubicBezTo>
                <a:cubicBezTo>
                  <a:pt x="1284979" y="2584450"/>
                  <a:pt x="1266481" y="2576106"/>
                  <a:pt x="1246879" y="2571750"/>
                </a:cubicBezTo>
                <a:cubicBezTo>
                  <a:pt x="1209173" y="2563371"/>
                  <a:pt x="1167127" y="2569974"/>
                  <a:pt x="1132579" y="2552700"/>
                </a:cubicBezTo>
                <a:cubicBezTo>
                  <a:pt x="1112101" y="2542461"/>
                  <a:pt x="1110668" y="2511739"/>
                  <a:pt x="1094479" y="2495550"/>
                </a:cubicBezTo>
                <a:cubicBezTo>
                  <a:pt x="1078290" y="2479361"/>
                  <a:pt x="1054918" y="2472107"/>
                  <a:pt x="1037329" y="2457450"/>
                </a:cubicBezTo>
                <a:cubicBezTo>
                  <a:pt x="890650" y="2335218"/>
                  <a:pt x="1064922" y="2456795"/>
                  <a:pt x="923029" y="2362200"/>
                </a:cubicBezTo>
                <a:cubicBezTo>
                  <a:pt x="910329" y="2343150"/>
                  <a:pt x="901118" y="2321239"/>
                  <a:pt x="884929" y="2305050"/>
                </a:cubicBezTo>
                <a:cubicBezTo>
                  <a:pt x="819308" y="2239429"/>
                  <a:pt x="751649" y="2258491"/>
                  <a:pt x="656329" y="2247900"/>
                </a:cubicBezTo>
                <a:cubicBezTo>
                  <a:pt x="637279" y="2235200"/>
                  <a:pt x="620223" y="2218819"/>
                  <a:pt x="599179" y="2209800"/>
                </a:cubicBezTo>
                <a:cubicBezTo>
                  <a:pt x="563011" y="2194299"/>
                  <a:pt x="434464" y="2175998"/>
                  <a:pt x="408679" y="2171700"/>
                </a:cubicBezTo>
                <a:cubicBezTo>
                  <a:pt x="333184" y="2196865"/>
                  <a:pt x="267808" y="2227527"/>
                  <a:pt x="180079" y="2171700"/>
                </a:cubicBezTo>
                <a:cubicBezTo>
                  <a:pt x="150906" y="2153135"/>
                  <a:pt x="128248" y="1969697"/>
                  <a:pt x="122929" y="1943100"/>
                </a:cubicBezTo>
                <a:cubicBezTo>
                  <a:pt x="116887" y="1912891"/>
                  <a:pt x="98446" y="1841524"/>
                  <a:pt x="84829" y="1809750"/>
                </a:cubicBezTo>
                <a:cubicBezTo>
                  <a:pt x="55826" y="1742075"/>
                  <a:pt x="46893" y="1733795"/>
                  <a:pt x="8629" y="1676400"/>
                </a:cubicBezTo>
                <a:cubicBezTo>
                  <a:pt x="48276" y="1517812"/>
                  <a:pt x="0" y="1674608"/>
                  <a:pt x="65779" y="1543050"/>
                </a:cubicBezTo>
                <a:cubicBezTo>
                  <a:pt x="81004" y="1512600"/>
                  <a:pt x="95741" y="1438184"/>
                  <a:pt x="103879" y="1409700"/>
                </a:cubicBezTo>
                <a:cubicBezTo>
                  <a:pt x="109396" y="1390392"/>
                  <a:pt x="116579" y="1371600"/>
                  <a:pt x="122929" y="1352550"/>
                </a:cubicBezTo>
                <a:cubicBezTo>
                  <a:pt x="129279" y="1250950"/>
                  <a:pt x="134726" y="1149290"/>
                  <a:pt x="141979" y="1047750"/>
                </a:cubicBezTo>
                <a:cubicBezTo>
                  <a:pt x="147427" y="971480"/>
                  <a:pt x="157113" y="895514"/>
                  <a:pt x="161029" y="819150"/>
                </a:cubicBezTo>
                <a:cubicBezTo>
                  <a:pt x="169816" y="647808"/>
                  <a:pt x="173729" y="476250"/>
                  <a:pt x="180079" y="304800"/>
                </a:cubicBezTo>
                <a:cubicBezTo>
                  <a:pt x="157238" y="76389"/>
                  <a:pt x="161029" y="178117"/>
                  <a:pt x="161029" y="0"/>
                </a:cubicBezTo>
                <a:lnTo>
                  <a:pt x="161029" y="0"/>
                </a:ln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528173" y="10055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33819" r="15123" b="27232"/>
          <a:stretch/>
        </p:blipFill>
        <p:spPr bwMode="auto">
          <a:xfrm>
            <a:off x="255167" y="1936744"/>
            <a:ext cx="3542704" cy="1432030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97F81F1-04D4-4FAB-A971-DF869501BD5D}"/>
              </a:ext>
            </a:extLst>
          </p:cNvPr>
          <p:cNvSpPr txBox="1"/>
          <p:nvPr/>
        </p:nvSpPr>
        <p:spPr>
          <a:xfrm>
            <a:off x="4644008" y="171476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Antonia fortress ↓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647914-FD5C-41C2-BB04-95C57D41751E}"/>
              </a:ext>
            </a:extLst>
          </p:cNvPr>
          <p:cNvSpPr txBox="1"/>
          <p:nvPr/>
        </p:nvSpPr>
        <p:spPr>
          <a:xfrm>
            <a:off x="3391314" y="100144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 Tomb today →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81D117-7254-4688-AAD9-A3E4FE7E166C}"/>
              </a:ext>
            </a:extLst>
          </p:cNvPr>
          <p:cNvSpPr txBox="1"/>
          <p:nvPr/>
        </p:nvSpPr>
        <p:spPr>
          <a:xfrm>
            <a:off x="4310844" y="200327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of HS → </a:t>
            </a:r>
          </a:p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today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7707D1-AC6B-4B5E-B096-940BADE8CCAD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4D977D7-72DD-451F-BE98-211906430CFF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3137"/>
            <a:ext cx="629816" cy="58583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 cmpd="sng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96427" y="352532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Expansion 37-44 </a:t>
            </a:r>
            <a:r>
              <a:rPr lang="en-GB" b="1" dirty="0">
                <a:solidFill>
                  <a:srgbClr val="0000FF"/>
                </a:solidFill>
              </a:rPr>
              <a:t>CE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Still under Roman rule.              First Damascus Gate</a:t>
            </a:r>
          </a:p>
        </p:txBody>
      </p:sp>
      <p:sp>
        <p:nvSpPr>
          <p:cNvPr id="49" name="7-Point Star 48"/>
          <p:cNvSpPr/>
          <p:nvPr/>
        </p:nvSpPr>
        <p:spPr>
          <a:xfrm>
            <a:off x="4429871" y="222090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6333781" y="2767357"/>
            <a:ext cx="1138703" cy="9026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5364088" y="2301720"/>
            <a:ext cx="864096" cy="5400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5067055" y="2652759"/>
            <a:ext cx="594066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4572000" y="2733768"/>
            <a:ext cx="792088" cy="216024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28184" y="2139702"/>
            <a:ext cx="288032" cy="16201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4468122" y="2733768"/>
            <a:ext cx="2480143" cy="1993553"/>
          </a:xfrm>
          <a:custGeom>
            <a:avLst/>
            <a:gdLst>
              <a:gd name="connsiteX0" fmla="*/ 2466079 w 2466079"/>
              <a:gd name="connsiteY0" fmla="*/ 914400 h 2683594"/>
              <a:gd name="connsiteX1" fmla="*/ 2466079 w 2466079"/>
              <a:gd name="connsiteY1" fmla="*/ 914400 h 2683594"/>
              <a:gd name="connsiteX2" fmla="*/ 2427979 w 2466079"/>
              <a:gd name="connsiteY2" fmla="*/ 1181100 h 2683594"/>
              <a:gd name="connsiteX3" fmla="*/ 2389879 w 2466079"/>
              <a:gd name="connsiteY3" fmla="*/ 1238250 h 2683594"/>
              <a:gd name="connsiteX4" fmla="*/ 2370829 w 2466079"/>
              <a:gd name="connsiteY4" fmla="*/ 1390650 h 2683594"/>
              <a:gd name="connsiteX5" fmla="*/ 2313679 w 2466079"/>
              <a:gd name="connsiteY5" fmla="*/ 1562100 h 2683594"/>
              <a:gd name="connsiteX6" fmla="*/ 2294629 w 2466079"/>
              <a:gd name="connsiteY6" fmla="*/ 1619250 h 2683594"/>
              <a:gd name="connsiteX7" fmla="*/ 2180329 w 2466079"/>
              <a:gd name="connsiteY7" fmla="*/ 1676400 h 2683594"/>
              <a:gd name="connsiteX8" fmla="*/ 2085079 w 2466079"/>
              <a:gd name="connsiteY8" fmla="*/ 1847850 h 2683594"/>
              <a:gd name="connsiteX9" fmla="*/ 2027929 w 2466079"/>
              <a:gd name="connsiteY9" fmla="*/ 2095500 h 2683594"/>
              <a:gd name="connsiteX10" fmla="*/ 2008879 w 2466079"/>
              <a:gd name="connsiteY10" fmla="*/ 2171700 h 2683594"/>
              <a:gd name="connsiteX11" fmla="*/ 1951729 w 2466079"/>
              <a:gd name="connsiteY11" fmla="*/ 2190750 h 2683594"/>
              <a:gd name="connsiteX12" fmla="*/ 1761229 w 2466079"/>
              <a:gd name="connsiteY12" fmla="*/ 2286000 h 2683594"/>
              <a:gd name="connsiteX13" fmla="*/ 1704079 w 2466079"/>
              <a:gd name="connsiteY13" fmla="*/ 2324100 h 2683594"/>
              <a:gd name="connsiteX14" fmla="*/ 1685029 w 2466079"/>
              <a:gd name="connsiteY14" fmla="*/ 2457450 h 2683594"/>
              <a:gd name="connsiteX15" fmla="*/ 1570729 w 2466079"/>
              <a:gd name="connsiteY15" fmla="*/ 2476500 h 2683594"/>
              <a:gd name="connsiteX16" fmla="*/ 1551679 w 2466079"/>
              <a:gd name="connsiteY16" fmla="*/ 2533650 h 2683594"/>
              <a:gd name="connsiteX17" fmla="*/ 1304029 w 2466079"/>
              <a:gd name="connsiteY17" fmla="*/ 2590800 h 2683594"/>
              <a:gd name="connsiteX18" fmla="*/ 1246879 w 2466079"/>
              <a:gd name="connsiteY18" fmla="*/ 2571750 h 2683594"/>
              <a:gd name="connsiteX19" fmla="*/ 1132579 w 2466079"/>
              <a:gd name="connsiteY19" fmla="*/ 2552700 h 2683594"/>
              <a:gd name="connsiteX20" fmla="*/ 1094479 w 2466079"/>
              <a:gd name="connsiteY20" fmla="*/ 2495550 h 2683594"/>
              <a:gd name="connsiteX21" fmla="*/ 1037329 w 2466079"/>
              <a:gd name="connsiteY21" fmla="*/ 2457450 h 2683594"/>
              <a:gd name="connsiteX22" fmla="*/ 923029 w 2466079"/>
              <a:gd name="connsiteY22" fmla="*/ 2362200 h 2683594"/>
              <a:gd name="connsiteX23" fmla="*/ 884929 w 2466079"/>
              <a:gd name="connsiteY23" fmla="*/ 2305050 h 2683594"/>
              <a:gd name="connsiteX24" fmla="*/ 656329 w 2466079"/>
              <a:gd name="connsiteY24" fmla="*/ 2247900 h 2683594"/>
              <a:gd name="connsiteX25" fmla="*/ 599179 w 2466079"/>
              <a:gd name="connsiteY25" fmla="*/ 2209800 h 2683594"/>
              <a:gd name="connsiteX26" fmla="*/ 408679 w 2466079"/>
              <a:gd name="connsiteY26" fmla="*/ 2171700 h 2683594"/>
              <a:gd name="connsiteX27" fmla="*/ 180079 w 2466079"/>
              <a:gd name="connsiteY27" fmla="*/ 2171700 h 2683594"/>
              <a:gd name="connsiteX28" fmla="*/ 122929 w 2466079"/>
              <a:gd name="connsiteY28" fmla="*/ 1943100 h 2683594"/>
              <a:gd name="connsiteX29" fmla="*/ 84829 w 2466079"/>
              <a:gd name="connsiteY29" fmla="*/ 1809750 h 2683594"/>
              <a:gd name="connsiteX30" fmla="*/ 8629 w 2466079"/>
              <a:gd name="connsiteY30" fmla="*/ 1676400 h 2683594"/>
              <a:gd name="connsiteX31" fmla="*/ 65779 w 2466079"/>
              <a:gd name="connsiteY31" fmla="*/ 1543050 h 2683594"/>
              <a:gd name="connsiteX32" fmla="*/ 103879 w 2466079"/>
              <a:gd name="connsiteY32" fmla="*/ 1409700 h 2683594"/>
              <a:gd name="connsiteX33" fmla="*/ 122929 w 2466079"/>
              <a:gd name="connsiteY33" fmla="*/ 1352550 h 2683594"/>
              <a:gd name="connsiteX34" fmla="*/ 141979 w 2466079"/>
              <a:gd name="connsiteY34" fmla="*/ 1047750 h 2683594"/>
              <a:gd name="connsiteX35" fmla="*/ 161029 w 2466079"/>
              <a:gd name="connsiteY35" fmla="*/ 819150 h 2683594"/>
              <a:gd name="connsiteX36" fmla="*/ 180079 w 2466079"/>
              <a:gd name="connsiteY36" fmla="*/ 304800 h 2683594"/>
              <a:gd name="connsiteX37" fmla="*/ 161029 w 2466079"/>
              <a:gd name="connsiteY37" fmla="*/ 0 h 2683594"/>
              <a:gd name="connsiteX38" fmla="*/ 161029 w 2466079"/>
              <a:gd name="connsiteY38" fmla="*/ 0 h 268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66079" h="2683594">
                <a:moveTo>
                  <a:pt x="2466079" y="914400"/>
                </a:moveTo>
                <a:lnTo>
                  <a:pt x="2466079" y="914400"/>
                </a:lnTo>
                <a:cubicBezTo>
                  <a:pt x="2463296" y="939449"/>
                  <a:pt x="2447133" y="1130023"/>
                  <a:pt x="2427979" y="1181100"/>
                </a:cubicBezTo>
                <a:cubicBezTo>
                  <a:pt x="2419940" y="1202537"/>
                  <a:pt x="2402579" y="1219200"/>
                  <a:pt x="2389879" y="1238250"/>
                </a:cubicBezTo>
                <a:cubicBezTo>
                  <a:pt x="2383529" y="1289050"/>
                  <a:pt x="2381556" y="1340591"/>
                  <a:pt x="2370829" y="1390650"/>
                </a:cubicBezTo>
                <a:lnTo>
                  <a:pt x="2313679" y="1562100"/>
                </a:lnTo>
                <a:cubicBezTo>
                  <a:pt x="2307329" y="1581150"/>
                  <a:pt x="2313679" y="1612900"/>
                  <a:pt x="2294629" y="1619250"/>
                </a:cubicBezTo>
                <a:cubicBezTo>
                  <a:pt x="2215759" y="1645540"/>
                  <a:pt x="2254187" y="1627161"/>
                  <a:pt x="2180329" y="1676400"/>
                </a:cubicBezTo>
                <a:cubicBezTo>
                  <a:pt x="2092990" y="1807408"/>
                  <a:pt x="2118609" y="1747259"/>
                  <a:pt x="2085079" y="1847850"/>
                </a:cubicBezTo>
                <a:cubicBezTo>
                  <a:pt x="2040859" y="2157392"/>
                  <a:pt x="2097661" y="1816572"/>
                  <a:pt x="2027929" y="2095500"/>
                </a:cubicBezTo>
                <a:cubicBezTo>
                  <a:pt x="2021579" y="2120900"/>
                  <a:pt x="2025235" y="2151256"/>
                  <a:pt x="2008879" y="2171700"/>
                </a:cubicBezTo>
                <a:cubicBezTo>
                  <a:pt x="1996335" y="2187380"/>
                  <a:pt x="1969282" y="2180998"/>
                  <a:pt x="1951729" y="2190750"/>
                </a:cubicBezTo>
                <a:cubicBezTo>
                  <a:pt x="1766159" y="2293844"/>
                  <a:pt x="1910147" y="2248771"/>
                  <a:pt x="1761229" y="2286000"/>
                </a:cubicBezTo>
                <a:cubicBezTo>
                  <a:pt x="1742179" y="2298700"/>
                  <a:pt x="1713378" y="2303178"/>
                  <a:pt x="1704079" y="2324100"/>
                </a:cubicBezTo>
                <a:cubicBezTo>
                  <a:pt x="1685843" y="2365131"/>
                  <a:pt x="1714597" y="2423658"/>
                  <a:pt x="1685029" y="2457450"/>
                </a:cubicBezTo>
                <a:cubicBezTo>
                  <a:pt x="1659594" y="2486519"/>
                  <a:pt x="1608829" y="2470150"/>
                  <a:pt x="1570729" y="2476500"/>
                </a:cubicBezTo>
                <a:cubicBezTo>
                  <a:pt x="1564379" y="2495550"/>
                  <a:pt x="1557196" y="2514342"/>
                  <a:pt x="1551679" y="2533650"/>
                </a:cubicBezTo>
                <a:cubicBezTo>
                  <a:pt x="1508838" y="2683594"/>
                  <a:pt x="1574041" y="2613301"/>
                  <a:pt x="1304029" y="2590800"/>
                </a:cubicBezTo>
                <a:cubicBezTo>
                  <a:pt x="1284979" y="2584450"/>
                  <a:pt x="1266481" y="2576106"/>
                  <a:pt x="1246879" y="2571750"/>
                </a:cubicBezTo>
                <a:cubicBezTo>
                  <a:pt x="1209173" y="2563371"/>
                  <a:pt x="1167127" y="2569974"/>
                  <a:pt x="1132579" y="2552700"/>
                </a:cubicBezTo>
                <a:cubicBezTo>
                  <a:pt x="1112101" y="2542461"/>
                  <a:pt x="1110668" y="2511739"/>
                  <a:pt x="1094479" y="2495550"/>
                </a:cubicBezTo>
                <a:cubicBezTo>
                  <a:pt x="1078290" y="2479361"/>
                  <a:pt x="1054918" y="2472107"/>
                  <a:pt x="1037329" y="2457450"/>
                </a:cubicBezTo>
                <a:cubicBezTo>
                  <a:pt x="890650" y="2335218"/>
                  <a:pt x="1064922" y="2456795"/>
                  <a:pt x="923029" y="2362200"/>
                </a:cubicBezTo>
                <a:cubicBezTo>
                  <a:pt x="910329" y="2343150"/>
                  <a:pt x="901118" y="2321239"/>
                  <a:pt x="884929" y="2305050"/>
                </a:cubicBezTo>
                <a:cubicBezTo>
                  <a:pt x="819308" y="2239429"/>
                  <a:pt x="751649" y="2258491"/>
                  <a:pt x="656329" y="2247900"/>
                </a:cubicBezTo>
                <a:cubicBezTo>
                  <a:pt x="637279" y="2235200"/>
                  <a:pt x="620223" y="2218819"/>
                  <a:pt x="599179" y="2209800"/>
                </a:cubicBezTo>
                <a:cubicBezTo>
                  <a:pt x="563011" y="2194299"/>
                  <a:pt x="434464" y="2175998"/>
                  <a:pt x="408679" y="2171700"/>
                </a:cubicBezTo>
                <a:cubicBezTo>
                  <a:pt x="333184" y="2196865"/>
                  <a:pt x="267808" y="2227527"/>
                  <a:pt x="180079" y="2171700"/>
                </a:cubicBezTo>
                <a:cubicBezTo>
                  <a:pt x="150906" y="2153135"/>
                  <a:pt x="128248" y="1969697"/>
                  <a:pt x="122929" y="1943100"/>
                </a:cubicBezTo>
                <a:cubicBezTo>
                  <a:pt x="116887" y="1912891"/>
                  <a:pt x="98446" y="1841524"/>
                  <a:pt x="84829" y="1809750"/>
                </a:cubicBezTo>
                <a:cubicBezTo>
                  <a:pt x="55826" y="1742075"/>
                  <a:pt x="46893" y="1733795"/>
                  <a:pt x="8629" y="1676400"/>
                </a:cubicBezTo>
                <a:cubicBezTo>
                  <a:pt x="48276" y="1517812"/>
                  <a:pt x="0" y="1674608"/>
                  <a:pt x="65779" y="1543050"/>
                </a:cubicBezTo>
                <a:cubicBezTo>
                  <a:pt x="81004" y="1512600"/>
                  <a:pt x="95741" y="1438184"/>
                  <a:pt x="103879" y="1409700"/>
                </a:cubicBezTo>
                <a:cubicBezTo>
                  <a:pt x="109396" y="1390392"/>
                  <a:pt x="116579" y="1371600"/>
                  <a:pt x="122929" y="1352550"/>
                </a:cubicBezTo>
                <a:cubicBezTo>
                  <a:pt x="129279" y="1250950"/>
                  <a:pt x="134726" y="1149290"/>
                  <a:pt x="141979" y="1047750"/>
                </a:cubicBezTo>
                <a:cubicBezTo>
                  <a:pt x="147427" y="971480"/>
                  <a:pt x="157113" y="895514"/>
                  <a:pt x="161029" y="819150"/>
                </a:cubicBezTo>
                <a:cubicBezTo>
                  <a:pt x="169816" y="647808"/>
                  <a:pt x="173729" y="476250"/>
                  <a:pt x="180079" y="304800"/>
                </a:cubicBezTo>
                <a:cubicBezTo>
                  <a:pt x="157238" y="76389"/>
                  <a:pt x="161029" y="178117"/>
                  <a:pt x="161029" y="0"/>
                </a:cubicBezTo>
                <a:lnTo>
                  <a:pt x="161029" y="0"/>
                </a:ln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72" name="Picture 5" descr="Western Wall long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790902"/>
            <a:ext cx="3445768" cy="1453684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5708193" y="1275605"/>
            <a:ext cx="592001" cy="54007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68" idx="0"/>
          </p:cNvCxnSpPr>
          <p:nvPr/>
        </p:nvCxnSpPr>
        <p:spPr>
          <a:xfrm>
            <a:off x="6300194" y="1286930"/>
            <a:ext cx="72006" cy="85277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28173" y="10055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sp>
        <p:nvSpPr>
          <p:cNvPr id="51" name="Rectangle 50"/>
          <p:cNvSpPr/>
          <p:nvPr/>
        </p:nvSpPr>
        <p:spPr>
          <a:xfrm>
            <a:off x="6300192" y="2517744"/>
            <a:ext cx="504056" cy="27003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00FF"/>
                </a:solidFill>
              </a:rPr>
              <a:t>T2.1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7B0A04-BE5C-4BC5-A98E-9D9FE793D154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4FE9FEF-C313-4837-AEAB-1ADB4AEBDAFA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  <p:extLst>
      <p:ext uri="{BB962C8B-B14F-4D97-AF65-F5344CB8AC3E}">
        <p14:creationId xmlns:p14="http://schemas.microsoft.com/office/powerpoint/2010/main" val="240620143"/>
      </p:ext>
    </p:extLst>
  </p:cSld>
  <p:clrMapOvr>
    <a:masterClrMapping/>
  </p:clrMapOvr>
  <p:transition advClick="0" advTm="7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3137"/>
            <a:ext cx="629816" cy="5858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9" name="7-Point Star 48"/>
          <p:cNvSpPr/>
          <p:nvPr/>
        </p:nvSpPr>
        <p:spPr>
          <a:xfrm>
            <a:off x="4427984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051720" y="42999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Destruction – 70 </a:t>
            </a:r>
            <a:r>
              <a:rPr lang="en-GB" sz="1600" b="1" dirty="0">
                <a:solidFill>
                  <a:srgbClr val="0000FF"/>
                </a:solidFill>
              </a:rPr>
              <a:t>CE</a:t>
            </a:r>
          </a:p>
        </p:txBody>
      </p:sp>
      <p:pic>
        <p:nvPicPr>
          <p:cNvPr id="1026" name="Picture 7" descr="C:\Users\Mike Fuller\AppData\Local\Microsoft\Windows\Temporary Internet Files\Content.IE5\VYTDVAE8\MC90014932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88" y="1351076"/>
            <a:ext cx="2228287" cy="27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321A03F-23A8-4A0B-9AF2-FF298ECE1738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226C973-4EEF-435D-AD1B-AC39314C0DB9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3137"/>
            <a:ext cx="629816" cy="5858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9" name="7-Point Star 48"/>
          <p:cNvSpPr/>
          <p:nvPr/>
        </p:nvSpPr>
        <p:spPr>
          <a:xfrm>
            <a:off x="4932040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43231" y="3921900"/>
            <a:ext cx="620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Beginning of Byzantine era.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Helena builds (first) Church of Holy Sepulchre.</a:t>
            </a:r>
          </a:p>
        </p:txBody>
      </p:sp>
      <p:pic>
        <p:nvPicPr>
          <p:cNvPr id="36" name="Picture 3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491630"/>
            <a:ext cx="1944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reeform 36"/>
          <p:cNvSpPr/>
          <p:nvPr/>
        </p:nvSpPr>
        <p:spPr>
          <a:xfrm>
            <a:off x="4485008" y="1255144"/>
            <a:ext cx="2258692" cy="2451482"/>
          </a:xfrm>
          <a:custGeom>
            <a:avLst/>
            <a:gdLst>
              <a:gd name="connsiteX0" fmla="*/ 1839592 w 2258692"/>
              <a:gd name="connsiteY0" fmla="*/ 2917525 h 3268643"/>
              <a:gd name="connsiteX1" fmla="*/ 1839592 w 2258692"/>
              <a:gd name="connsiteY1" fmla="*/ 2917525 h 3268643"/>
              <a:gd name="connsiteX2" fmla="*/ 1820542 w 2258692"/>
              <a:gd name="connsiteY2" fmla="*/ 3088975 h 3268643"/>
              <a:gd name="connsiteX3" fmla="*/ 1763392 w 2258692"/>
              <a:gd name="connsiteY3" fmla="*/ 3108025 h 3268643"/>
              <a:gd name="connsiteX4" fmla="*/ 1153792 w 2258692"/>
              <a:gd name="connsiteY4" fmla="*/ 3127075 h 3268643"/>
              <a:gd name="connsiteX5" fmla="*/ 963292 w 2258692"/>
              <a:gd name="connsiteY5" fmla="*/ 3184225 h 3268643"/>
              <a:gd name="connsiteX6" fmla="*/ 906142 w 2258692"/>
              <a:gd name="connsiteY6" fmla="*/ 3222325 h 3268643"/>
              <a:gd name="connsiteX7" fmla="*/ 620392 w 2258692"/>
              <a:gd name="connsiteY7" fmla="*/ 3222325 h 3268643"/>
              <a:gd name="connsiteX8" fmla="*/ 467992 w 2258692"/>
              <a:gd name="connsiteY8" fmla="*/ 3184225 h 3268643"/>
              <a:gd name="connsiteX9" fmla="*/ 144142 w 2258692"/>
              <a:gd name="connsiteY9" fmla="*/ 3146125 h 3268643"/>
              <a:gd name="connsiteX10" fmla="*/ 163192 w 2258692"/>
              <a:gd name="connsiteY10" fmla="*/ 3088975 h 3268643"/>
              <a:gd name="connsiteX11" fmla="*/ 125092 w 2258692"/>
              <a:gd name="connsiteY11" fmla="*/ 2936575 h 3268643"/>
              <a:gd name="connsiteX12" fmla="*/ 144142 w 2258692"/>
              <a:gd name="connsiteY12" fmla="*/ 2288875 h 3268643"/>
              <a:gd name="connsiteX13" fmla="*/ 163192 w 2258692"/>
              <a:gd name="connsiteY13" fmla="*/ 498175 h 3268643"/>
              <a:gd name="connsiteX14" fmla="*/ 658492 w 2258692"/>
              <a:gd name="connsiteY14" fmla="*/ 479125 h 3268643"/>
              <a:gd name="connsiteX15" fmla="*/ 677542 w 2258692"/>
              <a:gd name="connsiteY15" fmla="*/ 383875 h 3268643"/>
              <a:gd name="connsiteX16" fmla="*/ 734692 w 2258692"/>
              <a:gd name="connsiteY16" fmla="*/ 345775 h 3268643"/>
              <a:gd name="connsiteX17" fmla="*/ 887092 w 2258692"/>
              <a:gd name="connsiteY17" fmla="*/ 307675 h 3268643"/>
              <a:gd name="connsiteX18" fmla="*/ 925192 w 2258692"/>
              <a:gd name="connsiteY18" fmla="*/ 250525 h 3268643"/>
              <a:gd name="connsiteX19" fmla="*/ 1058542 w 2258692"/>
              <a:gd name="connsiteY19" fmla="*/ 193375 h 3268643"/>
              <a:gd name="connsiteX20" fmla="*/ 1229992 w 2258692"/>
              <a:gd name="connsiteY20" fmla="*/ 174325 h 3268643"/>
              <a:gd name="connsiteX21" fmla="*/ 1363342 w 2258692"/>
              <a:gd name="connsiteY21" fmla="*/ 155275 h 3268643"/>
              <a:gd name="connsiteX22" fmla="*/ 1630042 w 2258692"/>
              <a:gd name="connsiteY22" fmla="*/ 60025 h 3268643"/>
              <a:gd name="connsiteX23" fmla="*/ 1953892 w 2258692"/>
              <a:gd name="connsiteY23" fmla="*/ 21925 h 3268643"/>
              <a:gd name="connsiteX24" fmla="*/ 2258692 w 2258692"/>
              <a:gd name="connsiteY24" fmla="*/ 2875 h 3268643"/>
              <a:gd name="connsiteX25" fmla="*/ 2220592 w 2258692"/>
              <a:gd name="connsiteY25" fmla="*/ 2875 h 32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58692" h="3268643">
                <a:moveTo>
                  <a:pt x="1839592" y="2917525"/>
                </a:moveTo>
                <a:lnTo>
                  <a:pt x="1839592" y="2917525"/>
                </a:lnTo>
                <a:cubicBezTo>
                  <a:pt x="1833242" y="2974675"/>
                  <a:pt x="1841898" y="3035586"/>
                  <a:pt x="1820542" y="3088975"/>
                </a:cubicBezTo>
                <a:cubicBezTo>
                  <a:pt x="1813084" y="3107619"/>
                  <a:pt x="1783440" y="3106879"/>
                  <a:pt x="1763392" y="3108025"/>
                </a:cubicBezTo>
                <a:cubicBezTo>
                  <a:pt x="1560424" y="3119623"/>
                  <a:pt x="1356992" y="3120725"/>
                  <a:pt x="1153792" y="3127075"/>
                </a:cubicBezTo>
                <a:cubicBezTo>
                  <a:pt x="1014654" y="3173454"/>
                  <a:pt x="1078454" y="3155435"/>
                  <a:pt x="963292" y="3184225"/>
                </a:cubicBezTo>
                <a:cubicBezTo>
                  <a:pt x="944242" y="3196925"/>
                  <a:pt x="926620" y="3212086"/>
                  <a:pt x="906142" y="3222325"/>
                </a:cubicBezTo>
                <a:cubicBezTo>
                  <a:pt x="813506" y="3268643"/>
                  <a:pt x="727904" y="3231284"/>
                  <a:pt x="620392" y="3222325"/>
                </a:cubicBezTo>
                <a:cubicBezTo>
                  <a:pt x="569592" y="3209625"/>
                  <a:pt x="519829" y="3191630"/>
                  <a:pt x="467992" y="3184225"/>
                </a:cubicBezTo>
                <a:cubicBezTo>
                  <a:pt x="271467" y="3156150"/>
                  <a:pt x="379320" y="3169643"/>
                  <a:pt x="144142" y="3146125"/>
                </a:cubicBezTo>
                <a:cubicBezTo>
                  <a:pt x="150492" y="3127075"/>
                  <a:pt x="163192" y="3109055"/>
                  <a:pt x="163192" y="3088975"/>
                </a:cubicBezTo>
                <a:cubicBezTo>
                  <a:pt x="163192" y="3042999"/>
                  <a:pt x="140124" y="2981672"/>
                  <a:pt x="125092" y="2936575"/>
                </a:cubicBezTo>
                <a:cubicBezTo>
                  <a:pt x="131442" y="2720675"/>
                  <a:pt x="140768" y="2504842"/>
                  <a:pt x="144142" y="2288875"/>
                </a:cubicBezTo>
                <a:cubicBezTo>
                  <a:pt x="153468" y="1692014"/>
                  <a:pt x="0" y="1072369"/>
                  <a:pt x="163192" y="498175"/>
                </a:cubicBezTo>
                <a:cubicBezTo>
                  <a:pt x="208361" y="339247"/>
                  <a:pt x="493392" y="485475"/>
                  <a:pt x="658492" y="479125"/>
                </a:cubicBezTo>
                <a:cubicBezTo>
                  <a:pt x="664842" y="447375"/>
                  <a:pt x="661478" y="411988"/>
                  <a:pt x="677542" y="383875"/>
                </a:cubicBezTo>
                <a:cubicBezTo>
                  <a:pt x="688901" y="363996"/>
                  <a:pt x="714214" y="356014"/>
                  <a:pt x="734692" y="345775"/>
                </a:cubicBezTo>
                <a:cubicBezTo>
                  <a:pt x="773744" y="326249"/>
                  <a:pt x="850863" y="314921"/>
                  <a:pt x="887092" y="307675"/>
                </a:cubicBezTo>
                <a:cubicBezTo>
                  <a:pt x="899792" y="288625"/>
                  <a:pt x="909003" y="266714"/>
                  <a:pt x="925192" y="250525"/>
                </a:cubicBezTo>
                <a:cubicBezTo>
                  <a:pt x="963252" y="212465"/>
                  <a:pt x="1006872" y="201324"/>
                  <a:pt x="1058542" y="193375"/>
                </a:cubicBezTo>
                <a:cubicBezTo>
                  <a:pt x="1115375" y="184631"/>
                  <a:pt x="1172934" y="181457"/>
                  <a:pt x="1229992" y="174325"/>
                </a:cubicBezTo>
                <a:cubicBezTo>
                  <a:pt x="1274547" y="168756"/>
                  <a:pt x="1318892" y="161625"/>
                  <a:pt x="1363342" y="155275"/>
                </a:cubicBezTo>
                <a:cubicBezTo>
                  <a:pt x="1449256" y="26404"/>
                  <a:pt x="1362113" y="127007"/>
                  <a:pt x="1630042" y="60025"/>
                </a:cubicBezTo>
                <a:cubicBezTo>
                  <a:pt x="1789893" y="20062"/>
                  <a:pt x="1669608" y="45615"/>
                  <a:pt x="1953892" y="21925"/>
                </a:cubicBezTo>
                <a:cubicBezTo>
                  <a:pt x="2216986" y="0"/>
                  <a:pt x="2083379" y="2875"/>
                  <a:pt x="2258692" y="2875"/>
                </a:cubicBezTo>
                <a:lnTo>
                  <a:pt x="2220592" y="2875"/>
                </a:ln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sp>
        <p:nvSpPr>
          <p:cNvPr id="42" name="Rectangle 41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FEF662-C63A-440D-A10F-E332E9BAA4B0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3F091DE-6E55-48AA-9160-950E4E935A82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3137"/>
            <a:ext cx="629816" cy="5858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9" name="7-Point Star 48"/>
          <p:cNvSpPr/>
          <p:nvPr/>
        </p:nvSpPr>
        <p:spPr>
          <a:xfrm>
            <a:off x="5364088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77364" y="3897183"/>
            <a:ext cx="4910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Muslim conquest.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First Mosque built on Dome of Rock.</a:t>
            </a:r>
          </a:p>
        </p:txBody>
      </p:sp>
      <p:sp>
        <p:nvSpPr>
          <p:cNvPr id="37" name="Freeform 36"/>
          <p:cNvSpPr/>
          <p:nvPr/>
        </p:nvSpPr>
        <p:spPr>
          <a:xfrm>
            <a:off x="4485008" y="1255144"/>
            <a:ext cx="2258692" cy="2451482"/>
          </a:xfrm>
          <a:custGeom>
            <a:avLst/>
            <a:gdLst>
              <a:gd name="connsiteX0" fmla="*/ 1839592 w 2258692"/>
              <a:gd name="connsiteY0" fmla="*/ 2917525 h 3268643"/>
              <a:gd name="connsiteX1" fmla="*/ 1839592 w 2258692"/>
              <a:gd name="connsiteY1" fmla="*/ 2917525 h 3268643"/>
              <a:gd name="connsiteX2" fmla="*/ 1820542 w 2258692"/>
              <a:gd name="connsiteY2" fmla="*/ 3088975 h 3268643"/>
              <a:gd name="connsiteX3" fmla="*/ 1763392 w 2258692"/>
              <a:gd name="connsiteY3" fmla="*/ 3108025 h 3268643"/>
              <a:gd name="connsiteX4" fmla="*/ 1153792 w 2258692"/>
              <a:gd name="connsiteY4" fmla="*/ 3127075 h 3268643"/>
              <a:gd name="connsiteX5" fmla="*/ 963292 w 2258692"/>
              <a:gd name="connsiteY5" fmla="*/ 3184225 h 3268643"/>
              <a:gd name="connsiteX6" fmla="*/ 906142 w 2258692"/>
              <a:gd name="connsiteY6" fmla="*/ 3222325 h 3268643"/>
              <a:gd name="connsiteX7" fmla="*/ 620392 w 2258692"/>
              <a:gd name="connsiteY7" fmla="*/ 3222325 h 3268643"/>
              <a:gd name="connsiteX8" fmla="*/ 467992 w 2258692"/>
              <a:gd name="connsiteY8" fmla="*/ 3184225 h 3268643"/>
              <a:gd name="connsiteX9" fmla="*/ 144142 w 2258692"/>
              <a:gd name="connsiteY9" fmla="*/ 3146125 h 3268643"/>
              <a:gd name="connsiteX10" fmla="*/ 163192 w 2258692"/>
              <a:gd name="connsiteY10" fmla="*/ 3088975 h 3268643"/>
              <a:gd name="connsiteX11" fmla="*/ 125092 w 2258692"/>
              <a:gd name="connsiteY11" fmla="*/ 2936575 h 3268643"/>
              <a:gd name="connsiteX12" fmla="*/ 144142 w 2258692"/>
              <a:gd name="connsiteY12" fmla="*/ 2288875 h 3268643"/>
              <a:gd name="connsiteX13" fmla="*/ 163192 w 2258692"/>
              <a:gd name="connsiteY13" fmla="*/ 498175 h 3268643"/>
              <a:gd name="connsiteX14" fmla="*/ 658492 w 2258692"/>
              <a:gd name="connsiteY14" fmla="*/ 479125 h 3268643"/>
              <a:gd name="connsiteX15" fmla="*/ 677542 w 2258692"/>
              <a:gd name="connsiteY15" fmla="*/ 383875 h 3268643"/>
              <a:gd name="connsiteX16" fmla="*/ 734692 w 2258692"/>
              <a:gd name="connsiteY16" fmla="*/ 345775 h 3268643"/>
              <a:gd name="connsiteX17" fmla="*/ 887092 w 2258692"/>
              <a:gd name="connsiteY17" fmla="*/ 307675 h 3268643"/>
              <a:gd name="connsiteX18" fmla="*/ 925192 w 2258692"/>
              <a:gd name="connsiteY18" fmla="*/ 250525 h 3268643"/>
              <a:gd name="connsiteX19" fmla="*/ 1058542 w 2258692"/>
              <a:gd name="connsiteY19" fmla="*/ 193375 h 3268643"/>
              <a:gd name="connsiteX20" fmla="*/ 1229992 w 2258692"/>
              <a:gd name="connsiteY20" fmla="*/ 174325 h 3268643"/>
              <a:gd name="connsiteX21" fmla="*/ 1363342 w 2258692"/>
              <a:gd name="connsiteY21" fmla="*/ 155275 h 3268643"/>
              <a:gd name="connsiteX22" fmla="*/ 1630042 w 2258692"/>
              <a:gd name="connsiteY22" fmla="*/ 60025 h 3268643"/>
              <a:gd name="connsiteX23" fmla="*/ 1953892 w 2258692"/>
              <a:gd name="connsiteY23" fmla="*/ 21925 h 3268643"/>
              <a:gd name="connsiteX24" fmla="*/ 2258692 w 2258692"/>
              <a:gd name="connsiteY24" fmla="*/ 2875 h 3268643"/>
              <a:gd name="connsiteX25" fmla="*/ 2220592 w 2258692"/>
              <a:gd name="connsiteY25" fmla="*/ 2875 h 32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58692" h="3268643">
                <a:moveTo>
                  <a:pt x="1839592" y="2917525"/>
                </a:moveTo>
                <a:lnTo>
                  <a:pt x="1839592" y="2917525"/>
                </a:lnTo>
                <a:cubicBezTo>
                  <a:pt x="1833242" y="2974675"/>
                  <a:pt x="1841898" y="3035586"/>
                  <a:pt x="1820542" y="3088975"/>
                </a:cubicBezTo>
                <a:cubicBezTo>
                  <a:pt x="1813084" y="3107619"/>
                  <a:pt x="1783440" y="3106879"/>
                  <a:pt x="1763392" y="3108025"/>
                </a:cubicBezTo>
                <a:cubicBezTo>
                  <a:pt x="1560424" y="3119623"/>
                  <a:pt x="1356992" y="3120725"/>
                  <a:pt x="1153792" y="3127075"/>
                </a:cubicBezTo>
                <a:cubicBezTo>
                  <a:pt x="1014654" y="3173454"/>
                  <a:pt x="1078454" y="3155435"/>
                  <a:pt x="963292" y="3184225"/>
                </a:cubicBezTo>
                <a:cubicBezTo>
                  <a:pt x="944242" y="3196925"/>
                  <a:pt x="926620" y="3212086"/>
                  <a:pt x="906142" y="3222325"/>
                </a:cubicBezTo>
                <a:cubicBezTo>
                  <a:pt x="813506" y="3268643"/>
                  <a:pt x="727904" y="3231284"/>
                  <a:pt x="620392" y="3222325"/>
                </a:cubicBezTo>
                <a:cubicBezTo>
                  <a:pt x="569592" y="3209625"/>
                  <a:pt x="519829" y="3191630"/>
                  <a:pt x="467992" y="3184225"/>
                </a:cubicBezTo>
                <a:cubicBezTo>
                  <a:pt x="271467" y="3156150"/>
                  <a:pt x="379320" y="3169643"/>
                  <a:pt x="144142" y="3146125"/>
                </a:cubicBezTo>
                <a:cubicBezTo>
                  <a:pt x="150492" y="3127075"/>
                  <a:pt x="163192" y="3109055"/>
                  <a:pt x="163192" y="3088975"/>
                </a:cubicBezTo>
                <a:cubicBezTo>
                  <a:pt x="163192" y="3042999"/>
                  <a:pt x="140124" y="2981672"/>
                  <a:pt x="125092" y="2936575"/>
                </a:cubicBezTo>
                <a:cubicBezTo>
                  <a:pt x="131442" y="2720675"/>
                  <a:pt x="140768" y="2504842"/>
                  <a:pt x="144142" y="2288875"/>
                </a:cubicBezTo>
                <a:cubicBezTo>
                  <a:pt x="153468" y="1692014"/>
                  <a:pt x="0" y="1072369"/>
                  <a:pt x="163192" y="498175"/>
                </a:cubicBezTo>
                <a:cubicBezTo>
                  <a:pt x="208361" y="339247"/>
                  <a:pt x="493392" y="485475"/>
                  <a:pt x="658492" y="479125"/>
                </a:cubicBezTo>
                <a:cubicBezTo>
                  <a:pt x="664842" y="447375"/>
                  <a:pt x="661478" y="411988"/>
                  <a:pt x="677542" y="383875"/>
                </a:cubicBezTo>
                <a:cubicBezTo>
                  <a:pt x="688901" y="363996"/>
                  <a:pt x="714214" y="356014"/>
                  <a:pt x="734692" y="345775"/>
                </a:cubicBezTo>
                <a:cubicBezTo>
                  <a:pt x="773744" y="326249"/>
                  <a:pt x="850863" y="314921"/>
                  <a:pt x="887092" y="307675"/>
                </a:cubicBezTo>
                <a:cubicBezTo>
                  <a:pt x="899792" y="288625"/>
                  <a:pt x="909003" y="266714"/>
                  <a:pt x="925192" y="250525"/>
                </a:cubicBezTo>
                <a:cubicBezTo>
                  <a:pt x="963252" y="212465"/>
                  <a:pt x="1006872" y="201324"/>
                  <a:pt x="1058542" y="193375"/>
                </a:cubicBezTo>
                <a:cubicBezTo>
                  <a:pt x="1115375" y="184631"/>
                  <a:pt x="1172934" y="181457"/>
                  <a:pt x="1229992" y="174325"/>
                </a:cubicBezTo>
                <a:cubicBezTo>
                  <a:pt x="1274547" y="168756"/>
                  <a:pt x="1318892" y="161625"/>
                  <a:pt x="1363342" y="155275"/>
                </a:cubicBezTo>
                <a:cubicBezTo>
                  <a:pt x="1449256" y="26404"/>
                  <a:pt x="1362113" y="127007"/>
                  <a:pt x="1630042" y="60025"/>
                </a:cubicBezTo>
                <a:cubicBezTo>
                  <a:pt x="1789893" y="20062"/>
                  <a:pt x="1669608" y="45615"/>
                  <a:pt x="1953892" y="21925"/>
                </a:cubicBezTo>
                <a:cubicBezTo>
                  <a:pt x="2216986" y="0"/>
                  <a:pt x="2083379" y="2875"/>
                  <a:pt x="2258692" y="2875"/>
                </a:cubicBezTo>
                <a:lnTo>
                  <a:pt x="2220592" y="2875"/>
                </a:ln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42" name="Picture 41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545636"/>
            <a:ext cx="2232248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Flowchart: Delay 42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40C3C58-5AFC-4AD3-A61F-1008F650BDA0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C97612-AB1D-4B93-9ECE-BA0A637B93AB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55976" y="2679761"/>
            <a:ext cx="216023" cy="189021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39" name="Flowchart: Delay 38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6084168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043608" y="397590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Crusaders – brief rule.                                    Jerusalem won and lost and won and lost.                          Church of Holy Sepulchre destroyed and rebuilt.</a:t>
            </a:r>
          </a:p>
        </p:txBody>
      </p:sp>
      <p:pic>
        <p:nvPicPr>
          <p:cNvPr id="42" name="Picture 41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221600"/>
            <a:ext cx="17281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026EB6-E773-454B-921A-F87C0D1AADF6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9" name="Flowchart: Delay 38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7020272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05855" y="353409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The Ottomans –                          Suleiman the Magnificent.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Existing city walls built.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55976" y="2679761"/>
            <a:ext cx="216023" cy="189021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r="5748" b="4529"/>
          <a:stretch/>
        </p:blipFill>
        <p:spPr bwMode="auto">
          <a:xfrm>
            <a:off x="533380" y="1499198"/>
            <a:ext cx="3167180" cy="1803648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AC9DD69-27F9-4892-A0A5-0A6282EF5672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9" name="Flowchart: Delay 38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8167228" y="184659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05854" y="3534095"/>
            <a:ext cx="554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The Ottomans –                                                    1883: General Gordon’s Calvary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1892: Garden Tomb purchase initiated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55976" y="2679761"/>
            <a:ext cx="216023" cy="189021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24" y="917712"/>
            <a:ext cx="4635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 r="5748" b="4529"/>
          <a:stretch/>
        </p:blipFill>
        <p:spPr bwMode="auto">
          <a:xfrm>
            <a:off x="533380" y="1499198"/>
            <a:ext cx="3167180" cy="1803648"/>
          </a:xfrm>
          <a:prstGeom prst="rect">
            <a:avLst/>
          </a:prstGeom>
          <a:noFill/>
          <a:ln w="444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A38A8A-E6F5-420F-9CB9-1831F022E456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  <p:extLst>
      <p:ext uri="{BB962C8B-B14F-4D97-AF65-F5344CB8AC3E}">
        <p14:creationId xmlns:p14="http://schemas.microsoft.com/office/powerpoint/2010/main" val="264344282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9" name="Flowchart: Delay 38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8244408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11560" y="401130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British Mandate from 1917</a:t>
            </a:r>
          </a:p>
        </p:txBody>
      </p:sp>
      <p:pic>
        <p:nvPicPr>
          <p:cNvPr id="42" name="Picture 41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653648"/>
            <a:ext cx="2232248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55976" y="2679761"/>
            <a:ext cx="216023" cy="189021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75C7050E-1328-41C7-A687-9A0CF83B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24" y="917712"/>
            <a:ext cx="4635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8116F35-9D92-4EAE-89B1-A606B8C99ABB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9" name="Flowchart: Delay 38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8244408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33379" y="3813888"/>
            <a:ext cx="586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State of Israel 1948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Old city initially under Jordan, taken in 1967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Jewish quarter developed</a:t>
            </a:r>
          </a:p>
        </p:txBody>
      </p:sp>
      <p:pic>
        <p:nvPicPr>
          <p:cNvPr id="43" name="Picture 42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167594"/>
            <a:ext cx="1224136" cy="14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DSCN357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1516765" y="1360511"/>
            <a:ext cx="2523868" cy="2030022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  <p:sp>
        <p:nvSpPr>
          <p:cNvPr id="42" name="Rectangle 41"/>
          <p:cNvSpPr/>
          <p:nvPr/>
        </p:nvSpPr>
        <p:spPr>
          <a:xfrm>
            <a:off x="5364088" y="1190242"/>
            <a:ext cx="180020" cy="193376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355976" y="2679761"/>
            <a:ext cx="216023" cy="189021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64088" y="20316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/>
              </a:rPr>
              <a:t></a:t>
            </a:r>
            <a:endParaRPr lang="en-GB" b="1" dirty="0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7D46812A-1A4B-4B5C-8930-F1875C78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24" y="917712"/>
            <a:ext cx="4635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17FC54-E410-4087-AE52-D19A6E389DAE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2762250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7543" y="2751365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CC0099"/>
                </a:solidFill>
                <a:cs typeface="Times New Roman" charset="0"/>
              </a:rPr>
              <a:t>2000 </a:t>
            </a:r>
            <a:r>
              <a:rPr lang="en-GB" sz="1600" b="1" dirty="0">
                <a:solidFill>
                  <a:srgbClr val="CC0099"/>
                </a:solidFill>
                <a:cs typeface="Times New Roman" charset="0"/>
              </a:rPr>
              <a:t>BCE                </a:t>
            </a:r>
            <a:r>
              <a:rPr lang="en-GB" sz="2400" b="1" dirty="0">
                <a:solidFill>
                  <a:srgbClr val="CC0099"/>
                </a:solidFill>
                <a:cs typeface="Times New Roman" charset="0"/>
              </a:rPr>
              <a:t>1500 </a:t>
            </a:r>
            <a:r>
              <a:rPr lang="en-GB" sz="1600" b="1" dirty="0">
                <a:solidFill>
                  <a:srgbClr val="CC0099"/>
                </a:solidFill>
                <a:cs typeface="Times New Roman" charset="0"/>
              </a:rPr>
              <a:t>BCE                  </a:t>
            </a:r>
            <a:r>
              <a:rPr lang="en-GB" sz="2400" b="1" dirty="0">
                <a:solidFill>
                  <a:srgbClr val="CC0099"/>
                </a:solidFill>
                <a:cs typeface="Times New Roman" charset="0"/>
              </a:rPr>
              <a:t>1000 </a:t>
            </a:r>
            <a:r>
              <a:rPr lang="en-GB" sz="1600" b="1" dirty="0">
                <a:solidFill>
                  <a:srgbClr val="CC0099"/>
                </a:solidFill>
                <a:cs typeface="Times New Roman" charset="0"/>
              </a:rPr>
              <a:t>BCE               </a:t>
            </a:r>
            <a:r>
              <a:rPr lang="en-GB" sz="2400" b="1" dirty="0">
                <a:solidFill>
                  <a:srgbClr val="CC0099"/>
                </a:solidFill>
                <a:cs typeface="Times New Roman" charset="0"/>
              </a:rPr>
              <a:t>500 </a:t>
            </a:r>
            <a:r>
              <a:rPr lang="en-GB" sz="1600" b="1" dirty="0">
                <a:solidFill>
                  <a:srgbClr val="CC0099"/>
                </a:solidFill>
                <a:cs typeface="Times New Roman" charset="0"/>
              </a:rPr>
              <a:t>BCE               </a:t>
            </a:r>
            <a:r>
              <a:rPr lang="en-GB" sz="2400" b="1" dirty="0">
                <a:solidFill>
                  <a:srgbClr val="CC0099"/>
                </a:solidFill>
                <a:cs typeface="Times New Roman" charset="0"/>
              </a:rPr>
              <a:t>0             500 </a:t>
            </a:r>
            <a:r>
              <a:rPr lang="en-GB" sz="1600" b="1" dirty="0">
                <a:solidFill>
                  <a:srgbClr val="CC0099"/>
                </a:solidFill>
                <a:cs typeface="Times New Roman" charset="0"/>
              </a:rPr>
              <a:t>CE</a:t>
            </a:r>
            <a:endParaRPr lang="en-GB" sz="2400" b="1" dirty="0">
              <a:solidFill>
                <a:srgbClr val="CC0099"/>
              </a:solidFill>
              <a:cs typeface="Times New Roman" charset="0"/>
            </a:endParaRPr>
          </a:p>
        </p:txBody>
      </p:sp>
      <p:pic>
        <p:nvPicPr>
          <p:cNvPr id="5124" name="Picture 4" descr="j0129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66751"/>
            <a:ext cx="1295400" cy="938213"/>
          </a:xfrm>
          <a:prstGeom prst="rect">
            <a:avLst/>
          </a:prstGeom>
          <a:noFill/>
        </p:spPr>
      </p:pic>
      <p:pic>
        <p:nvPicPr>
          <p:cNvPr id="5125" name="Picture 5" descr="OABSA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23950"/>
            <a:ext cx="1295400" cy="1333500"/>
          </a:xfrm>
          <a:prstGeom prst="rect">
            <a:avLst/>
          </a:prstGeom>
          <a:noFill/>
        </p:spPr>
      </p:pic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2" y="1504951"/>
            <a:ext cx="747713" cy="1119188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2" y="666750"/>
            <a:ext cx="1368425" cy="978694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1733551"/>
            <a:ext cx="1290638" cy="851297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7239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Abraham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10400" y="135255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Jesus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62400" y="104775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David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362200" y="28575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Moses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638800" y="20955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Exile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600200" y="3943351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Bible History</a:t>
            </a:r>
            <a:r>
              <a:rPr lang="en-GB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 for </a:t>
            </a:r>
            <a:r>
              <a:rPr lang="en-GB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charset="0"/>
              </a:rPr>
              <a:t>Complete Bozos</a:t>
            </a:r>
          </a:p>
        </p:txBody>
      </p:sp>
      <p:pic>
        <p:nvPicPr>
          <p:cNvPr id="5135" name="Picture 15" descr="ani read bibl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3" y="4000501"/>
            <a:ext cx="1211263" cy="814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825516-0A04-4CD4-AD84-47E789A2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2" y="3281162"/>
            <a:ext cx="2159000" cy="2159000"/>
          </a:xfrm>
          <a:prstGeom prst="rect">
            <a:avLst/>
          </a:prstGeom>
        </p:spPr>
      </p:pic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3" y="735547"/>
            <a:ext cx="216024" cy="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64088" y="1113588"/>
            <a:ext cx="288032" cy="270030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83968" y="2625756"/>
            <a:ext cx="288032" cy="270030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39" name="Flowchart: Delay 38"/>
          <p:cNvSpPr/>
          <p:nvPr/>
        </p:nvSpPr>
        <p:spPr>
          <a:xfrm rot="16200000">
            <a:off x="6408204" y="25357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47E23-8FC7-4BA8-ABF5-58F12C48D511}"/>
              </a:ext>
            </a:extLst>
          </p:cNvPr>
          <p:cNvCxnSpPr>
            <a:cxnSpLocks/>
          </p:cNvCxnSpPr>
          <p:nvPr/>
        </p:nvCxnSpPr>
        <p:spPr>
          <a:xfrm>
            <a:off x="467544" y="1923678"/>
            <a:ext cx="6480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6CA641-8D41-4FEC-9CAD-25D66E5BCA92}"/>
              </a:ext>
            </a:extLst>
          </p:cNvPr>
          <p:cNvSpPr txBox="1"/>
          <p:nvPr/>
        </p:nvSpPr>
        <p:spPr>
          <a:xfrm>
            <a:off x="1205583" y="17100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walls we see today</a:t>
            </a:r>
          </a:p>
        </p:txBody>
      </p:sp>
      <p:sp>
        <p:nvSpPr>
          <p:cNvPr id="38" name="Flowchart: Delay 37">
            <a:extLst>
              <a:ext uri="{FF2B5EF4-FFF2-40B4-BE49-F238E27FC236}">
                <a16:creationId xmlns:a16="http://schemas.microsoft.com/office/drawing/2014/main" id="{F5DCF3D9-4F42-48C9-97D1-63676DE1C04C}"/>
              </a:ext>
            </a:extLst>
          </p:cNvPr>
          <p:cNvSpPr/>
          <p:nvPr/>
        </p:nvSpPr>
        <p:spPr>
          <a:xfrm rot="16200000">
            <a:off x="513721" y="2113146"/>
            <a:ext cx="216024" cy="288032"/>
          </a:xfrm>
          <a:prstGeom prst="flowChartDelay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30F0B3-DE1C-4748-988A-64D5B4F11695}"/>
              </a:ext>
            </a:extLst>
          </p:cNvPr>
          <p:cNvSpPr txBox="1"/>
          <p:nvPr/>
        </p:nvSpPr>
        <p:spPr>
          <a:xfrm>
            <a:off x="837757" y="21083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Dome of the Rock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BEBD8D-D9AF-4769-85F1-2C9A3B8E4567}"/>
              </a:ext>
            </a:extLst>
          </p:cNvPr>
          <p:cNvSpPr/>
          <p:nvPr/>
        </p:nvSpPr>
        <p:spPr>
          <a:xfrm>
            <a:off x="476594" y="2571749"/>
            <a:ext cx="288032" cy="270030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663300"/>
                </a:solidFill>
              </a:rPr>
              <a:t>J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755411-FCA7-49E9-BB9B-2AB80C11CED5}"/>
              </a:ext>
            </a:extLst>
          </p:cNvPr>
          <p:cNvSpPr txBox="1"/>
          <p:nvPr/>
        </p:nvSpPr>
        <p:spPr>
          <a:xfrm>
            <a:off x="841069" y="257174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Jaffa Gate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33E82B-A935-475F-83FB-D41AC92FF480}"/>
              </a:ext>
            </a:extLst>
          </p:cNvPr>
          <p:cNvSpPr/>
          <p:nvPr/>
        </p:nvSpPr>
        <p:spPr>
          <a:xfrm>
            <a:off x="485808" y="3048354"/>
            <a:ext cx="288032" cy="270030"/>
          </a:xfrm>
          <a:prstGeom prst="rect">
            <a:avLst/>
          </a:prstGeom>
          <a:noFill/>
          <a:ln w="444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663300"/>
                </a:solidFill>
              </a:rPr>
              <a:t>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31C128-0E97-4B05-BD07-76AA52F6E46B}"/>
              </a:ext>
            </a:extLst>
          </p:cNvPr>
          <p:cNvSpPr txBox="1"/>
          <p:nvPr/>
        </p:nvSpPr>
        <p:spPr>
          <a:xfrm>
            <a:off x="872102" y="304835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Damascus Gate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3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67594"/>
            <a:ext cx="1836205" cy="1890210"/>
          </a:xfrm>
          <a:prstGeom prst="rect">
            <a:avLst/>
          </a:prstGeom>
          <a:noFill/>
        </p:spPr>
      </p:pic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pic>
        <p:nvPicPr>
          <p:cNvPr id="42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464" y="3168123"/>
            <a:ext cx="1872208" cy="1355974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122312" y="142875"/>
            <a:ext cx="2361456" cy="1066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087725" y="3867894"/>
            <a:ext cx="601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Before David –  Melchizedek is king of Salem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Abraham brings Isaac to Mount </a:t>
            </a:r>
            <a:r>
              <a:rPr lang="en-GB" sz="2400" b="1" dirty="0" err="1">
                <a:solidFill>
                  <a:srgbClr val="0000FF"/>
                </a:solidFill>
              </a:rPr>
              <a:t>Moriah</a:t>
            </a:r>
            <a:endParaRPr lang="en-GB" sz="2400" b="1" dirty="0">
              <a:solidFill>
                <a:srgbClr val="0000FF"/>
              </a:solidFill>
            </a:endParaRPr>
          </a:p>
          <a:p>
            <a:r>
              <a:rPr lang="en-GB" sz="2400" b="1" dirty="0">
                <a:solidFill>
                  <a:srgbClr val="0000FF"/>
                </a:solidFill>
              </a:rPr>
              <a:t>Canaanite, then </a:t>
            </a:r>
            <a:r>
              <a:rPr lang="en-GB" sz="2400" b="1" dirty="0" err="1">
                <a:solidFill>
                  <a:srgbClr val="0000FF"/>
                </a:solidFill>
              </a:rPr>
              <a:t>Jebusite</a:t>
            </a:r>
            <a:r>
              <a:rPr lang="en-GB" sz="2400" b="1" dirty="0">
                <a:solidFill>
                  <a:srgbClr val="0000FF"/>
                </a:solidFill>
              </a:rPr>
              <a:t> rule</a:t>
            </a:r>
          </a:p>
        </p:txBody>
      </p:sp>
      <p:sp>
        <p:nvSpPr>
          <p:cNvPr id="45" name="Isosceles Triangle 44"/>
          <p:cNvSpPr/>
          <p:nvPr/>
        </p:nvSpPr>
        <p:spPr>
          <a:xfrm>
            <a:off x="6372200" y="2517744"/>
            <a:ext cx="432048" cy="378042"/>
          </a:xfrm>
          <a:prstGeom prst="triangl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24AA7B-EA80-4547-9427-4BB0C1C32C8B}"/>
              </a:ext>
            </a:extLst>
          </p:cNvPr>
          <p:cNvSpPr txBox="1"/>
          <p:nvPr/>
        </p:nvSpPr>
        <p:spPr>
          <a:xfrm>
            <a:off x="7068902" y="26459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Moriah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9E89C4-7164-4F25-A837-140D10863F7B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766997E-EE55-41B7-A3F0-055E6781FBB2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137820" y="3975906"/>
            <a:ext cx="388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David – conquers Jerusalem and establishes city</a:t>
            </a:r>
          </a:p>
        </p:txBody>
      </p:sp>
      <p:pic>
        <p:nvPicPr>
          <p:cNvPr id="39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35846"/>
            <a:ext cx="865934" cy="1296145"/>
          </a:xfrm>
          <a:prstGeom prst="rect">
            <a:avLst/>
          </a:prstGeom>
          <a:noFill/>
        </p:spPr>
      </p:pic>
      <p:sp>
        <p:nvSpPr>
          <p:cNvPr id="47" name="Freeform 46"/>
          <p:cNvSpPr/>
          <p:nvPr/>
        </p:nvSpPr>
        <p:spPr>
          <a:xfrm>
            <a:off x="6027453" y="3647752"/>
            <a:ext cx="716069" cy="1024261"/>
          </a:xfrm>
          <a:custGeom>
            <a:avLst/>
            <a:gdLst>
              <a:gd name="connsiteX0" fmla="*/ 297148 w 716069"/>
              <a:gd name="connsiteY0" fmla="*/ 89331 h 1365681"/>
              <a:gd name="connsiteX1" fmla="*/ 297148 w 716069"/>
              <a:gd name="connsiteY1" fmla="*/ 89331 h 1365681"/>
              <a:gd name="connsiteX2" fmla="*/ 468598 w 716069"/>
              <a:gd name="connsiteY2" fmla="*/ 127431 h 1365681"/>
              <a:gd name="connsiteX3" fmla="*/ 697198 w 716069"/>
              <a:gd name="connsiteY3" fmla="*/ 146481 h 1365681"/>
              <a:gd name="connsiteX4" fmla="*/ 678148 w 716069"/>
              <a:gd name="connsiteY4" fmla="*/ 203631 h 1365681"/>
              <a:gd name="connsiteX5" fmla="*/ 659098 w 716069"/>
              <a:gd name="connsiteY5" fmla="*/ 489381 h 1365681"/>
              <a:gd name="connsiteX6" fmla="*/ 601948 w 716069"/>
              <a:gd name="connsiteY6" fmla="*/ 508431 h 1365681"/>
              <a:gd name="connsiteX7" fmla="*/ 525748 w 716069"/>
              <a:gd name="connsiteY7" fmla="*/ 622731 h 1365681"/>
              <a:gd name="connsiteX8" fmla="*/ 487648 w 716069"/>
              <a:gd name="connsiteY8" fmla="*/ 679881 h 1365681"/>
              <a:gd name="connsiteX9" fmla="*/ 468598 w 716069"/>
              <a:gd name="connsiteY9" fmla="*/ 984681 h 1365681"/>
              <a:gd name="connsiteX10" fmla="*/ 449548 w 716069"/>
              <a:gd name="connsiteY10" fmla="*/ 1213281 h 1365681"/>
              <a:gd name="connsiteX11" fmla="*/ 335248 w 716069"/>
              <a:gd name="connsiteY11" fmla="*/ 1270431 h 1365681"/>
              <a:gd name="connsiteX12" fmla="*/ 316198 w 716069"/>
              <a:gd name="connsiteY12" fmla="*/ 1327581 h 1365681"/>
              <a:gd name="connsiteX13" fmla="*/ 259048 w 716069"/>
              <a:gd name="connsiteY13" fmla="*/ 1346631 h 1365681"/>
              <a:gd name="connsiteX14" fmla="*/ 163798 w 716069"/>
              <a:gd name="connsiteY14" fmla="*/ 1365681 h 1365681"/>
              <a:gd name="connsiteX15" fmla="*/ 106648 w 716069"/>
              <a:gd name="connsiteY15" fmla="*/ 1346631 h 1365681"/>
              <a:gd name="connsiteX16" fmla="*/ 68548 w 716069"/>
              <a:gd name="connsiteY16" fmla="*/ 1232331 h 1365681"/>
              <a:gd name="connsiteX17" fmla="*/ 30448 w 716069"/>
              <a:gd name="connsiteY17" fmla="*/ 1156131 h 1365681"/>
              <a:gd name="connsiteX18" fmla="*/ 30448 w 716069"/>
              <a:gd name="connsiteY18" fmla="*/ 965631 h 1365681"/>
              <a:gd name="connsiteX19" fmla="*/ 68548 w 716069"/>
              <a:gd name="connsiteY19" fmla="*/ 851331 h 1365681"/>
              <a:gd name="connsiteX20" fmla="*/ 87598 w 716069"/>
              <a:gd name="connsiteY20" fmla="*/ 565581 h 1365681"/>
              <a:gd name="connsiteX21" fmla="*/ 106648 w 716069"/>
              <a:gd name="connsiteY21" fmla="*/ 489381 h 1365681"/>
              <a:gd name="connsiteX22" fmla="*/ 163798 w 716069"/>
              <a:gd name="connsiteY22" fmla="*/ 432231 h 1365681"/>
              <a:gd name="connsiteX23" fmla="*/ 201898 w 716069"/>
              <a:gd name="connsiteY23" fmla="*/ 317931 h 1365681"/>
              <a:gd name="connsiteX24" fmla="*/ 220948 w 716069"/>
              <a:gd name="connsiteY24" fmla="*/ 165531 h 1365681"/>
              <a:gd name="connsiteX25" fmla="*/ 297148 w 716069"/>
              <a:gd name="connsiteY25" fmla="*/ 89331 h 136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6069" h="1365681">
                <a:moveTo>
                  <a:pt x="297148" y="89331"/>
                </a:moveTo>
                <a:lnTo>
                  <a:pt x="297148" y="89331"/>
                </a:lnTo>
                <a:cubicBezTo>
                  <a:pt x="354298" y="102031"/>
                  <a:pt x="410642" y="119152"/>
                  <a:pt x="468598" y="127431"/>
                </a:cubicBezTo>
                <a:cubicBezTo>
                  <a:pt x="544294" y="138245"/>
                  <a:pt x="625338" y="120350"/>
                  <a:pt x="697198" y="146481"/>
                </a:cubicBezTo>
                <a:cubicBezTo>
                  <a:pt x="716069" y="153343"/>
                  <a:pt x="684498" y="184581"/>
                  <a:pt x="678148" y="203631"/>
                </a:cubicBezTo>
                <a:cubicBezTo>
                  <a:pt x="671798" y="298881"/>
                  <a:pt x="682251" y="396770"/>
                  <a:pt x="659098" y="489381"/>
                </a:cubicBezTo>
                <a:cubicBezTo>
                  <a:pt x="654228" y="508862"/>
                  <a:pt x="616147" y="494232"/>
                  <a:pt x="601948" y="508431"/>
                </a:cubicBezTo>
                <a:cubicBezTo>
                  <a:pt x="569569" y="540810"/>
                  <a:pt x="551148" y="584631"/>
                  <a:pt x="525748" y="622731"/>
                </a:cubicBezTo>
                <a:lnTo>
                  <a:pt x="487648" y="679881"/>
                </a:lnTo>
                <a:cubicBezTo>
                  <a:pt x="481298" y="781481"/>
                  <a:pt x="475851" y="883141"/>
                  <a:pt x="468598" y="984681"/>
                </a:cubicBezTo>
                <a:cubicBezTo>
                  <a:pt x="463150" y="1060951"/>
                  <a:pt x="470554" y="1139759"/>
                  <a:pt x="449548" y="1213281"/>
                </a:cubicBezTo>
                <a:cubicBezTo>
                  <a:pt x="441773" y="1240492"/>
                  <a:pt x="356159" y="1263461"/>
                  <a:pt x="335248" y="1270431"/>
                </a:cubicBezTo>
                <a:cubicBezTo>
                  <a:pt x="328898" y="1289481"/>
                  <a:pt x="330397" y="1313382"/>
                  <a:pt x="316198" y="1327581"/>
                </a:cubicBezTo>
                <a:cubicBezTo>
                  <a:pt x="301999" y="1341780"/>
                  <a:pt x="278529" y="1341761"/>
                  <a:pt x="259048" y="1346631"/>
                </a:cubicBezTo>
                <a:cubicBezTo>
                  <a:pt x="227636" y="1354484"/>
                  <a:pt x="195548" y="1359331"/>
                  <a:pt x="163798" y="1365681"/>
                </a:cubicBezTo>
                <a:cubicBezTo>
                  <a:pt x="144748" y="1359331"/>
                  <a:pt x="118320" y="1362971"/>
                  <a:pt x="106648" y="1346631"/>
                </a:cubicBezTo>
                <a:cubicBezTo>
                  <a:pt x="83305" y="1313951"/>
                  <a:pt x="86509" y="1268252"/>
                  <a:pt x="68548" y="1232331"/>
                </a:cubicBezTo>
                <a:lnTo>
                  <a:pt x="30448" y="1156131"/>
                </a:lnTo>
                <a:cubicBezTo>
                  <a:pt x="10088" y="1033973"/>
                  <a:pt x="0" y="1067124"/>
                  <a:pt x="30448" y="965631"/>
                </a:cubicBezTo>
                <a:cubicBezTo>
                  <a:pt x="41988" y="927164"/>
                  <a:pt x="68548" y="851331"/>
                  <a:pt x="68548" y="851331"/>
                </a:cubicBezTo>
                <a:cubicBezTo>
                  <a:pt x="74898" y="756081"/>
                  <a:pt x="77605" y="660518"/>
                  <a:pt x="87598" y="565581"/>
                </a:cubicBezTo>
                <a:cubicBezTo>
                  <a:pt x="90339" y="539543"/>
                  <a:pt x="93658" y="512113"/>
                  <a:pt x="106648" y="489381"/>
                </a:cubicBezTo>
                <a:cubicBezTo>
                  <a:pt x="120014" y="465990"/>
                  <a:pt x="144748" y="451281"/>
                  <a:pt x="163798" y="432231"/>
                </a:cubicBezTo>
                <a:cubicBezTo>
                  <a:pt x="176498" y="394131"/>
                  <a:pt x="196917" y="357782"/>
                  <a:pt x="201898" y="317931"/>
                </a:cubicBezTo>
                <a:cubicBezTo>
                  <a:pt x="208248" y="267131"/>
                  <a:pt x="207478" y="214922"/>
                  <a:pt x="220948" y="165531"/>
                </a:cubicBezTo>
                <a:cubicBezTo>
                  <a:pt x="266093" y="0"/>
                  <a:pt x="284448" y="102031"/>
                  <a:pt x="297148" y="89331"/>
                </a:cubicBezTo>
                <a:close/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7-Point Star 48"/>
          <p:cNvSpPr/>
          <p:nvPr/>
        </p:nvSpPr>
        <p:spPr>
          <a:xfrm>
            <a:off x="2411760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2" descr="City of David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1383618"/>
            <a:ext cx="3584398" cy="1512168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0ADDD7-5389-4177-9EDD-8F2A96800C7D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29F48C4-BD45-451A-A2CC-4690FB574FA9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532374" y="3903035"/>
            <a:ext cx="375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Solomon – extends city and builds first Temple</a:t>
            </a:r>
          </a:p>
        </p:txBody>
      </p:sp>
      <p:sp>
        <p:nvSpPr>
          <p:cNvPr id="49" name="7-Point Star 48"/>
          <p:cNvSpPr/>
          <p:nvPr/>
        </p:nvSpPr>
        <p:spPr>
          <a:xfrm>
            <a:off x="2555776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6096650" y="2156565"/>
            <a:ext cx="780400" cy="2343998"/>
          </a:xfrm>
          <a:custGeom>
            <a:avLst/>
            <a:gdLst>
              <a:gd name="connsiteX0" fmla="*/ 132700 w 780400"/>
              <a:gd name="connsiteY0" fmla="*/ 3068181 h 3125331"/>
              <a:gd name="connsiteX1" fmla="*/ 132700 w 780400"/>
              <a:gd name="connsiteY1" fmla="*/ 3068181 h 3125331"/>
              <a:gd name="connsiteX2" fmla="*/ 227950 w 780400"/>
              <a:gd name="connsiteY2" fmla="*/ 2915781 h 3125331"/>
              <a:gd name="connsiteX3" fmla="*/ 285100 w 780400"/>
              <a:gd name="connsiteY3" fmla="*/ 2877681 h 3125331"/>
              <a:gd name="connsiteX4" fmla="*/ 304150 w 780400"/>
              <a:gd name="connsiteY4" fmla="*/ 2820531 h 3125331"/>
              <a:gd name="connsiteX5" fmla="*/ 342250 w 780400"/>
              <a:gd name="connsiteY5" fmla="*/ 2763381 h 3125331"/>
              <a:gd name="connsiteX6" fmla="*/ 323200 w 780400"/>
              <a:gd name="connsiteY6" fmla="*/ 2687181 h 3125331"/>
              <a:gd name="connsiteX7" fmla="*/ 285100 w 780400"/>
              <a:gd name="connsiteY7" fmla="*/ 2630031 h 3125331"/>
              <a:gd name="connsiteX8" fmla="*/ 247000 w 780400"/>
              <a:gd name="connsiteY8" fmla="*/ 2553831 h 3125331"/>
              <a:gd name="connsiteX9" fmla="*/ 247000 w 780400"/>
              <a:gd name="connsiteY9" fmla="*/ 1944231 h 3125331"/>
              <a:gd name="connsiteX10" fmla="*/ 304150 w 780400"/>
              <a:gd name="connsiteY10" fmla="*/ 1925181 h 3125331"/>
              <a:gd name="connsiteX11" fmla="*/ 342250 w 780400"/>
              <a:gd name="connsiteY11" fmla="*/ 1868031 h 3125331"/>
              <a:gd name="connsiteX12" fmla="*/ 323200 w 780400"/>
              <a:gd name="connsiteY12" fmla="*/ 1810881 h 3125331"/>
              <a:gd name="connsiteX13" fmla="*/ 342250 w 780400"/>
              <a:gd name="connsiteY13" fmla="*/ 1753731 h 3125331"/>
              <a:gd name="connsiteX14" fmla="*/ 323200 w 780400"/>
              <a:gd name="connsiteY14" fmla="*/ 1601331 h 3125331"/>
              <a:gd name="connsiteX15" fmla="*/ 304150 w 780400"/>
              <a:gd name="connsiteY15" fmla="*/ 1525131 h 3125331"/>
              <a:gd name="connsiteX16" fmla="*/ 266050 w 780400"/>
              <a:gd name="connsiteY16" fmla="*/ 1144131 h 3125331"/>
              <a:gd name="connsiteX17" fmla="*/ 247000 w 780400"/>
              <a:gd name="connsiteY17" fmla="*/ 1086981 h 3125331"/>
              <a:gd name="connsiteX18" fmla="*/ 227950 w 780400"/>
              <a:gd name="connsiteY18" fmla="*/ 915531 h 3125331"/>
              <a:gd name="connsiteX19" fmla="*/ 151750 w 780400"/>
              <a:gd name="connsiteY19" fmla="*/ 782181 h 3125331"/>
              <a:gd name="connsiteX20" fmla="*/ 94600 w 780400"/>
              <a:gd name="connsiteY20" fmla="*/ 763131 h 3125331"/>
              <a:gd name="connsiteX21" fmla="*/ 56500 w 780400"/>
              <a:gd name="connsiteY21" fmla="*/ 705981 h 3125331"/>
              <a:gd name="connsiteX22" fmla="*/ 56500 w 780400"/>
              <a:gd name="connsiteY22" fmla="*/ 210681 h 3125331"/>
              <a:gd name="connsiteX23" fmla="*/ 113650 w 780400"/>
              <a:gd name="connsiteY23" fmla="*/ 77331 h 3125331"/>
              <a:gd name="connsiteX24" fmla="*/ 323200 w 780400"/>
              <a:gd name="connsiteY24" fmla="*/ 1131 h 3125331"/>
              <a:gd name="connsiteX25" fmla="*/ 513700 w 780400"/>
              <a:gd name="connsiteY25" fmla="*/ 20181 h 3125331"/>
              <a:gd name="connsiteX26" fmla="*/ 551800 w 780400"/>
              <a:gd name="connsiteY26" fmla="*/ 77331 h 3125331"/>
              <a:gd name="connsiteX27" fmla="*/ 685150 w 780400"/>
              <a:gd name="connsiteY27" fmla="*/ 248781 h 3125331"/>
              <a:gd name="connsiteX28" fmla="*/ 704200 w 780400"/>
              <a:gd name="connsiteY28" fmla="*/ 305931 h 3125331"/>
              <a:gd name="connsiteX29" fmla="*/ 742300 w 780400"/>
              <a:gd name="connsiteY29" fmla="*/ 439281 h 3125331"/>
              <a:gd name="connsiteX30" fmla="*/ 761350 w 780400"/>
              <a:gd name="connsiteY30" fmla="*/ 1410831 h 3125331"/>
              <a:gd name="connsiteX31" fmla="*/ 780400 w 780400"/>
              <a:gd name="connsiteY31" fmla="*/ 1506081 h 3125331"/>
              <a:gd name="connsiteX32" fmla="*/ 761350 w 780400"/>
              <a:gd name="connsiteY32" fmla="*/ 1696581 h 3125331"/>
              <a:gd name="connsiteX33" fmla="*/ 742300 w 780400"/>
              <a:gd name="connsiteY33" fmla="*/ 1963281 h 3125331"/>
              <a:gd name="connsiteX34" fmla="*/ 628000 w 780400"/>
              <a:gd name="connsiteY34" fmla="*/ 2039481 h 3125331"/>
              <a:gd name="connsiteX35" fmla="*/ 608950 w 780400"/>
              <a:gd name="connsiteY35" fmla="*/ 2610981 h 3125331"/>
              <a:gd name="connsiteX36" fmla="*/ 589900 w 780400"/>
              <a:gd name="connsiteY36" fmla="*/ 2668131 h 3125331"/>
              <a:gd name="connsiteX37" fmla="*/ 532750 w 780400"/>
              <a:gd name="connsiteY37" fmla="*/ 2687181 h 3125331"/>
              <a:gd name="connsiteX38" fmla="*/ 475600 w 780400"/>
              <a:gd name="connsiteY38" fmla="*/ 2725281 h 3125331"/>
              <a:gd name="connsiteX39" fmla="*/ 456550 w 780400"/>
              <a:gd name="connsiteY39" fmla="*/ 2782431 h 3125331"/>
              <a:gd name="connsiteX40" fmla="*/ 380350 w 780400"/>
              <a:gd name="connsiteY40" fmla="*/ 3011031 h 3125331"/>
              <a:gd name="connsiteX41" fmla="*/ 323200 w 780400"/>
              <a:gd name="connsiteY41" fmla="*/ 3030081 h 3125331"/>
              <a:gd name="connsiteX42" fmla="*/ 304150 w 780400"/>
              <a:gd name="connsiteY42" fmla="*/ 3087231 h 3125331"/>
              <a:gd name="connsiteX43" fmla="*/ 189850 w 780400"/>
              <a:gd name="connsiteY43" fmla="*/ 3125331 h 3125331"/>
              <a:gd name="connsiteX44" fmla="*/ 132700 w 780400"/>
              <a:gd name="connsiteY44" fmla="*/ 3068181 h 312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80400" h="3125331">
                <a:moveTo>
                  <a:pt x="132700" y="3068181"/>
                </a:moveTo>
                <a:lnTo>
                  <a:pt x="132700" y="3068181"/>
                </a:lnTo>
                <a:cubicBezTo>
                  <a:pt x="164450" y="3017381"/>
                  <a:pt x="190527" y="2962560"/>
                  <a:pt x="227950" y="2915781"/>
                </a:cubicBezTo>
                <a:cubicBezTo>
                  <a:pt x="242253" y="2897903"/>
                  <a:pt x="270797" y="2895559"/>
                  <a:pt x="285100" y="2877681"/>
                </a:cubicBezTo>
                <a:cubicBezTo>
                  <a:pt x="297644" y="2862001"/>
                  <a:pt x="295170" y="2838492"/>
                  <a:pt x="304150" y="2820531"/>
                </a:cubicBezTo>
                <a:cubicBezTo>
                  <a:pt x="314389" y="2800053"/>
                  <a:pt x="329550" y="2782431"/>
                  <a:pt x="342250" y="2763381"/>
                </a:cubicBezTo>
                <a:cubicBezTo>
                  <a:pt x="335900" y="2737981"/>
                  <a:pt x="333513" y="2711246"/>
                  <a:pt x="323200" y="2687181"/>
                </a:cubicBezTo>
                <a:cubicBezTo>
                  <a:pt x="314181" y="2666137"/>
                  <a:pt x="296459" y="2649910"/>
                  <a:pt x="285100" y="2630031"/>
                </a:cubicBezTo>
                <a:cubicBezTo>
                  <a:pt x="271011" y="2605375"/>
                  <a:pt x="259700" y="2579231"/>
                  <a:pt x="247000" y="2553831"/>
                </a:cubicBezTo>
                <a:cubicBezTo>
                  <a:pt x="241045" y="2440684"/>
                  <a:pt x="206728" y="2085183"/>
                  <a:pt x="247000" y="1944231"/>
                </a:cubicBezTo>
                <a:cubicBezTo>
                  <a:pt x="252517" y="1924923"/>
                  <a:pt x="285100" y="1931531"/>
                  <a:pt x="304150" y="1925181"/>
                </a:cubicBezTo>
                <a:cubicBezTo>
                  <a:pt x="316850" y="1906131"/>
                  <a:pt x="338486" y="1890615"/>
                  <a:pt x="342250" y="1868031"/>
                </a:cubicBezTo>
                <a:cubicBezTo>
                  <a:pt x="345551" y="1848224"/>
                  <a:pt x="323200" y="1830961"/>
                  <a:pt x="323200" y="1810881"/>
                </a:cubicBezTo>
                <a:cubicBezTo>
                  <a:pt x="323200" y="1790801"/>
                  <a:pt x="335900" y="1772781"/>
                  <a:pt x="342250" y="1753731"/>
                </a:cubicBezTo>
                <a:cubicBezTo>
                  <a:pt x="335900" y="1702931"/>
                  <a:pt x="331616" y="1651830"/>
                  <a:pt x="323200" y="1601331"/>
                </a:cubicBezTo>
                <a:cubicBezTo>
                  <a:pt x="318896" y="1575506"/>
                  <a:pt x="307209" y="1551133"/>
                  <a:pt x="304150" y="1525131"/>
                </a:cubicBezTo>
                <a:cubicBezTo>
                  <a:pt x="285145" y="1363589"/>
                  <a:pt x="294917" y="1288465"/>
                  <a:pt x="266050" y="1144131"/>
                </a:cubicBezTo>
                <a:cubicBezTo>
                  <a:pt x="262112" y="1124440"/>
                  <a:pt x="253350" y="1106031"/>
                  <a:pt x="247000" y="1086981"/>
                </a:cubicBezTo>
                <a:cubicBezTo>
                  <a:pt x="240650" y="1029831"/>
                  <a:pt x="237403" y="972250"/>
                  <a:pt x="227950" y="915531"/>
                </a:cubicBezTo>
                <a:cubicBezTo>
                  <a:pt x="219986" y="867748"/>
                  <a:pt x="187544" y="812010"/>
                  <a:pt x="151750" y="782181"/>
                </a:cubicBezTo>
                <a:cubicBezTo>
                  <a:pt x="136324" y="769326"/>
                  <a:pt x="113650" y="769481"/>
                  <a:pt x="94600" y="763131"/>
                </a:cubicBezTo>
                <a:cubicBezTo>
                  <a:pt x="81900" y="744081"/>
                  <a:pt x="65519" y="727025"/>
                  <a:pt x="56500" y="705981"/>
                </a:cubicBezTo>
                <a:cubicBezTo>
                  <a:pt x="0" y="574147"/>
                  <a:pt x="55133" y="228448"/>
                  <a:pt x="56500" y="210681"/>
                </a:cubicBezTo>
                <a:cubicBezTo>
                  <a:pt x="60143" y="163317"/>
                  <a:pt x="79356" y="111625"/>
                  <a:pt x="113650" y="77331"/>
                </a:cubicBezTo>
                <a:cubicBezTo>
                  <a:pt x="167756" y="23225"/>
                  <a:pt x="253300" y="15111"/>
                  <a:pt x="323200" y="1131"/>
                </a:cubicBezTo>
                <a:cubicBezTo>
                  <a:pt x="386700" y="7481"/>
                  <a:pt x="453158" y="0"/>
                  <a:pt x="513700" y="20181"/>
                </a:cubicBezTo>
                <a:cubicBezTo>
                  <a:pt x="535420" y="27421"/>
                  <a:pt x="537143" y="59742"/>
                  <a:pt x="551800" y="77331"/>
                </a:cubicBezTo>
                <a:cubicBezTo>
                  <a:pt x="606589" y="143078"/>
                  <a:pt x="653052" y="152486"/>
                  <a:pt x="685150" y="248781"/>
                </a:cubicBezTo>
                <a:cubicBezTo>
                  <a:pt x="691500" y="267831"/>
                  <a:pt x="698683" y="286623"/>
                  <a:pt x="704200" y="305931"/>
                </a:cubicBezTo>
                <a:cubicBezTo>
                  <a:pt x="752040" y="473373"/>
                  <a:pt x="696625" y="302255"/>
                  <a:pt x="742300" y="439281"/>
                </a:cubicBezTo>
                <a:cubicBezTo>
                  <a:pt x="748650" y="763131"/>
                  <a:pt x="749789" y="1087125"/>
                  <a:pt x="761350" y="1410831"/>
                </a:cubicBezTo>
                <a:cubicBezTo>
                  <a:pt x="762506" y="1443189"/>
                  <a:pt x="780400" y="1473702"/>
                  <a:pt x="780400" y="1506081"/>
                </a:cubicBezTo>
                <a:cubicBezTo>
                  <a:pt x="780400" y="1569898"/>
                  <a:pt x="766650" y="1632985"/>
                  <a:pt x="761350" y="1696581"/>
                </a:cubicBezTo>
                <a:cubicBezTo>
                  <a:pt x="753948" y="1785400"/>
                  <a:pt x="774604" y="1880215"/>
                  <a:pt x="742300" y="1963281"/>
                </a:cubicBezTo>
                <a:cubicBezTo>
                  <a:pt x="725703" y="2005958"/>
                  <a:pt x="628000" y="2039481"/>
                  <a:pt x="628000" y="2039481"/>
                </a:cubicBezTo>
                <a:cubicBezTo>
                  <a:pt x="621650" y="2229981"/>
                  <a:pt x="620481" y="2420724"/>
                  <a:pt x="608950" y="2610981"/>
                </a:cubicBezTo>
                <a:cubicBezTo>
                  <a:pt x="607735" y="2631025"/>
                  <a:pt x="604099" y="2653932"/>
                  <a:pt x="589900" y="2668131"/>
                </a:cubicBezTo>
                <a:cubicBezTo>
                  <a:pt x="575701" y="2682330"/>
                  <a:pt x="550711" y="2678201"/>
                  <a:pt x="532750" y="2687181"/>
                </a:cubicBezTo>
                <a:cubicBezTo>
                  <a:pt x="512272" y="2697420"/>
                  <a:pt x="494650" y="2712581"/>
                  <a:pt x="475600" y="2725281"/>
                </a:cubicBezTo>
                <a:cubicBezTo>
                  <a:pt x="469250" y="2744331"/>
                  <a:pt x="459851" y="2762624"/>
                  <a:pt x="456550" y="2782431"/>
                </a:cubicBezTo>
                <a:cubicBezTo>
                  <a:pt x="435183" y="2910630"/>
                  <a:pt x="477851" y="2946030"/>
                  <a:pt x="380350" y="3011031"/>
                </a:cubicBezTo>
                <a:cubicBezTo>
                  <a:pt x="363642" y="3022170"/>
                  <a:pt x="342250" y="3023731"/>
                  <a:pt x="323200" y="3030081"/>
                </a:cubicBezTo>
                <a:cubicBezTo>
                  <a:pt x="316850" y="3049131"/>
                  <a:pt x="320490" y="3075559"/>
                  <a:pt x="304150" y="3087231"/>
                </a:cubicBezTo>
                <a:cubicBezTo>
                  <a:pt x="271470" y="3110574"/>
                  <a:pt x="189850" y="3125331"/>
                  <a:pt x="189850" y="3125331"/>
                </a:cubicBezTo>
                <a:lnTo>
                  <a:pt x="132700" y="306818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334100" y="2528888"/>
            <a:ext cx="504056" cy="32403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T1</a:t>
            </a:r>
          </a:p>
        </p:txBody>
      </p:sp>
      <p:pic>
        <p:nvPicPr>
          <p:cNvPr id="39" name="Picture 3" descr="1st Temple small"/>
          <p:cNvPicPr>
            <a:picLocks noChangeAspect="1" noChangeArrowheads="1"/>
          </p:cNvPicPr>
          <p:nvPr/>
        </p:nvPicPr>
        <p:blipFill>
          <a:blip r:embed="rId13" cstate="print">
            <a:lum bright="16000" contrast="22000"/>
          </a:blip>
          <a:srcRect/>
          <a:stretch>
            <a:fillRect/>
          </a:stretch>
        </p:blipFill>
        <p:spPr bwMode="auto">
          <a:xfrm>
            <a:off x="251520" y="1599642"/>
            <a:ext cx="3600400" cy="1691160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4D9F55-4891-43EB-B4A0-5E82998FD404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36CF59D-EF78-4F70-A8B7-754E35BB9C78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623108" y="4027914"/>
            <a:ext cx="471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Time of Isaiah and Hezekiah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(Northern Kingdom falls to Assyria)</a:t>
            </a:r>
          </a:p>
        </p:txBody>
      </p:sp>
      <p:sp>
        <p:nvSpPr>
          <p:cNvPr id="49" name="7-Point Star 48"/>
          <p:cNvSpPr/>
          <p:nvPr/>
        </p:nvSpPr>
        <p:spPr>
          <a:xfrm>
            <a:off x="3059832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334100" y="2528888"/>
            <a:ext cx="504056" cy="32403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T1</a:t>
            </a:r>
          </a:p>
        </p:txBody>
      </p:sp>
      <p:pic>
        <p:nvPicPr>
          <p:cNvPr id="37" name="Picture 36" descr="Hezekiah's tunnel 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544" y="1275606"/>
            <a:ext cx="2513448" cy="2513448"/>
          </a:xfrm>
          <a:prstGeom prst="rect">
            <a:avLst/>
          </a:prstGeom>
          <a:ln w="44450">
            <a:solidFill>
              <a:srgbClr val="FFC000"/>
            </a:solidFill>
          </a:ln>
        </p:spPr>
      </p:pic>
      <p:sp>
        <p:nvSpPr>
          <p:cNvPr id="39" name="Freeform 38"/>
          <p:cNvSpPr/>
          <p:nvPr/>
        </p:nvSpPr>
        <p:spPr>
          <a:xfrm>
            <a:off x="5105400" y="2185988"/>
            <a:ext cx="2001080" cy="2257425"/>
          </a:xfrm>
          <a:custGeom>
            <a:avLst/>
            <a:gdLst>
              <a:gd name="connsiteX0" fmla="*/ 1085850 w 2001080"/>
              <a:gd name="connsiteY0" fmla="*/ 0 h 3009900"/>
              <a:gd name="connsiteX1" fmla="*/ 1085850 w 2001080"/>
              <a:gd name="connsiteY1" fmla="*/ 0 h 3009900"/>
              <a:gd name="connsiteX2" fmla="*/ 1352550 w 2001080"/>
              <a:gd name="connsiteY2" fmla="*/ 57150 h 3009900"/>
              <a:gd name="connsiteX3" fmla="*/ 1466850 w 2001080"/>
              <a:gd name="connsiteY3" fmla="*/ 114300 h 3009900"/>
              <a:gd name="connsiteX4" fmla="*/ 1562100 w 2001080"/>
              <a:gd name="connsiteY4" fmla="*/ 209550 h 3009900"/>
              <a:gd name="connsiteX5" fmla="*/ 1695450 w 2001080"/>
              <a:gd name="connsiteY5" fmla="*/ 323850 h 3009900"/>
              <a:gd name="connsiteX6" fmla="*/ 1714500 w 2001080"/>
              <a:gd name="connsiteY6" fmla="*/ 381000 h 3009900"/>
              <a:gd name="connsiteX7" fmla="*/ 1752600 w 2001080"/>
              <a:gd name="connsiteY7" fmla="*/ 647700 h 3009900"/>
              <a:gd name="connsiteX8" fmla="*/ 1828800 w 2001080"/>
              <a:gd name="connsiteY8" fmla="*/ 704850 h 3009900"/>
              <a:gd name="connsiteX9" fmla="*/ 1847850 w 2001080"/>
              <a:gd name="connsiteY9" fmla="*/ 933450 h 3009900"/>
              <a:gd name="connsiteX10" fmla="*/ 1771650 w 2001080"/>
              <a:gd name="connsiteY10" fmla="*/ 1600200 h 3009900"/>
              <a:gd name="connsiteX11" fmla="*/ 1752600 w 2001080"/>
              <a:gd name="connsiteY11" fmla="*/ 1657350 h 3009900"/>
              <a:gd name="connsiteX12" fmla="*/ 1771650 w 2001080"/>
              <a:gd name="connsiteY12" fmla="*/ 1790700 h 3009900"/>
              <a:gd name="connsiteX13" fmla="*/ 1695450 w 2001080"/>
              <a:gd name="connsiteY13" fmla="*/ 1809750 h 3009900"/>
              <a:gd name="connsiteX14" fmla="*/ 1676400 w 2001080"/>
              <a:gd name="connsiteY14" fmla="*/ 2057400 h 3009900"/>
              <a:gd name="connsiteX15" fmla="*/ 1657350 w 2001080"/>
              <a:gd name="connsiteY15" fmla="*/ 2114550 h 3009900"/>
              <a:gd name="connsiteX16" fmla="*/ 1600200 w 2001080"/>
              <a:gd name="connsiteY16" fmla="*/ 2152650 h 3009900"/>
              <a:gd name="connsiteX17" fmla="*/ 1562100 w 2001080"/>
              <a:gd name="connsiteY17" fmla="*/ 2457450 h 3009900"/>
              <a:gd name="connsiteX18" fmla="*/ 1543050 w 2001080"/>
              <a:gd name="connsiteY18" fmla="*/ 2514600 h 3009900"/>
              <a:gd name="connsiteX19" fmla="*/ 1485900 w 2001080"/>
              <a:gd name="connsiteY19" fmla="*/ 2800350 h 3009900"/>
              <a:gd name="connsiteX20" fmla="*/ 1428750 w 2001080"/>
              <a:gd name="connsiteY20" fmla="*/ 2914650 h 3009900"/>
              <a:gd name="connsiteX21" fmla="*/ 1314450 w 2001080"/>
              <a:gd name="connsiteY21" fmla="*/ 2952750 h 3009900"/>
              <a:gd name="connsiteX22" fmla="*/ 1257300 w 2001080"/>
              <a:gd name="connsiteY22" fmla="*/ 2971800 h 3009900"/>
              <a:gd name="connsiteX23" fmla="*/ 1200150 w 2001080"/>
              <a:gd name="connsiteY23" fmla="*/ 3009900 h 3009900"/>
              <a:gd name="connsiteX24" fmla="*/ 1047750 w 2001080"/>
              <a:gd name="connsiteY24" fmla="*/ 2990850 h 3009900"/>
              <a:gd name="connsiteX25" fmla="*/ 914400 w 2001080"/>
              <a:gd name="connsiteY25" fmla="*/ 2933700 h 3009900"/>
              <a:gd name="connsiteX26" fmla="*/ 857250 w 2001080"/>
              <a:gd name="connsiteY26" fmla="*/ 2895600 h 3009900"/>
              <a:gd name="connsiteX27" fmla="*/ 781050 w 2001080"/>
              <a:gd name="connsiteY27" fmla="*/ 2857500 h 3009900"/>
              <a:gd name="connsiteX28" fmla="*/ 723900 w 2001080"/>
              <a:gd name="connsiteY28" fmla="*/ 2895600 h 3009900"/>
              <a:gd name="connsiteX29" fmla="*/ 609600 w 2001080"/>
              <a:gd name="connsiteY29" fmla="*/ 2857500 h 3009900"/>
              <a:gd name="connsiteX30" fmla="*/ 533400 w 2001080"/>
              <a:gd name="connsiteY30" fmla="*/ 2838450 h 3009900"/>
              <a:gd name="connsiteX31" fmla="*/ 457200 w 2001080"/>
              <a:gd name="connsiteY31" fmla="*/ 2800350 h 3009900"/>
              <a:gd name="connsiteX32" fmla="*/ 266700 w 2001080"/>
              <a:gd name="connsiteY32" fmla="*/ 2781300 h 3009900"/>
              <a:gd name="connsiteX33" fmla="*/ 228600 w 2001080"/>
              <a:gd name="connsiteY33" fmla="*/ 2724150 h 3009900"/>
              <a:gd name="connsiteX34" fmla="*/ 209550 w 2001080"/>
              <a:gd name="connsiteY34" fmla="*/ 2647950 h 3009900"/>
              <a:gd name="connsiteX35" fmla="*/ 152400 w 2001080"/>
              <a:gd name="connsiteY35" fmla="*/ 2609850 h 3009900"/>
              <a:gd name="connsiteX36" fmla="*/ 114300 w 2001080"/>
              <a:gd name="connsiteY36" fmla="*/ 2533650 h 3009900"/>
              <a:gd name="connsiteX37" fmla="*/ 57150 w 2001080"/>
              <a:gd name="connsiteY37" fmla="*/ 2476500 h 3009900"/>
              <a:gd name="connsiteX38" fmla="*/ 0 w 2001080"/>
              <a:gd name="connsiteY38" fmla="*/ 2362200 h 3009900"/>
              <a:gd name="connsiteX39" fmla="*/ 19050 w 2001080"/>
              <a:gd name="connsiteY39" fmla="*/ 2228850 h 3009900"/>
              <a:gd name="connsiteX40" fmla="*/ 38100 w 2001080"/>
              <a:gd name="connsiteY40" fmla="*/ 1504950 h 3009900"/>
              <a:gd name="connsiteX41" fmla="*/ 0 w 2001080"/>
              <a:gd name="connsiteY41" fmla="*/ 742950 h 3009900"/>
              <a:gd name="connsiteX42" fmla="*/ 0 w 2001080"/>
              <a:gd name="connsiteY42" fmla="*/ 723900 h 3009900"/>
              <a:gd name="connsiteX43" fmla="*/ 171450 w 2001080"/>
              <a:gd name="connsiteY43" fmla="*/ 742950 h 3009900"/>
              <a:gd name="connsiteX44" fmla="*/ 228600 w 2001080"/>
              <a:gd name="connsiteY44" fmla="*/ 723900 h 3009900"/>
              <a:gd name="connsiteX45" fmla="*/ 342900 w 2001080"/>
              <a:gd name="connsiteY45" fmla="*/ 704850 h 3009900"/>
              <a:gd name="connsiteX46" fmla="*/ 476250 w 2001080"/>
              <a:gd name="connsiteY46" fmla="*/ 723900 h 3009900"/>
              <a:gd name="connsiteX47" fmla="*/ 590550 w 2001080"/>
              <a:gd name="connsiteY47" fmla="*/ 762000 h 3009900"/>
              <a:gd name="connsiteX48" fmla="*/ 876300 w 2001080"/>
              <a:gd name="connsiteY48" fmla="*/ 704850 h 3009900"/>
              <a:gd name="connsiteX49" fmla="*/ 952500 w 2001080"/>
              <a:gd name="connsiteY49" fmla="*/ 628650 h 3009900"/>
              <a:gd name="connsiteX50" fmla="*/ 1009650 w 2001080"/>
              <a:gd name="connsiteY50" fmla="*/ 704850 h 3009900"/>
              <a:gd name="connsiteX51" fmla="*/ 1047750 w 2001080"/>
              <a:gd name="connsiteY51" fmla="*/ 647700 h 3009900"/>
              <a:gd name="connsiteX52" fmla="*/ 1028700 w 2001080"/>
              <a:gd name="connsiteY52" fmla="*/ 571500 h 3009900"/>
              <a:gd name="connsiteX53" fmla="*/ 1066800 w 2001080"/>
              <a:gd name="connsiteY53" fmla="*/ 171450 h 3009900"/>
              <a:gd name="connsiteX54" fmla="*/ 1009650 w 2001080"/>
              <a:gd name="connsiteY54" fmla="*/ 266700 h 3009900"/>
              <a:gd name="connsiteX55" fmla="*/ 1066800 w 2001080"/>
              <a:gd name="connsiteY55" fmla="*/ 114300 h 3009900"/>
              <a:gd name="connsiteX56" fmla="*/ 1085850 w 2001080"/>
              <a:gd name="connsiteY56" fmla="*/ 57150 h 3009900"/>
              <a:gd name="connsiteX57" fmla="*/ 1085850 w 2001080"/>
              <a:gd name="connsiteY57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1080" h="3009900">
                <a:moveTo>
                  <a:pt x="1085850" y="0"/>
                </a:moveTo>
                <a:lnTo>
                  <a:pt x="1085850" y="0"/>
                </a:lnTo>
                <a:cubicBezTo>
                  <a:pt x="1174750" y="19050"/>
                  <a:pt x="1276902" y="6718"/>
                  <a:pt x="1352550" y="57150"/>
                </a:cubicBezTo>
                <a:cubicBezTo>
                  <a:pt x="1426408" y="106389"/>
                  <a:pt x="1387980" y="88010"/>
                  <a:pt x="1466850" y="114300"/>
                </a:cubicBezTo>
                <a:cubicBezTo>
                  <a:pt x="1540228" y="224367"/>
                  <a:pt x="1463322" y="124883"/>
                  <a:pt x="1562100" y="209550"/>
                </a:cubicBezTo>
                <a:cubicBezTo>
                  <a:pt x="1723781" y="348134"/>
                  <a:pt x="1564247" y="236381"/>
                  <a:pt x="1695450" y="323850"/>
                </a:cubicBezTo>
                <a:cubicBezTo>
                  <a:pt x="1701800" y="342900"/>
                  <a:pt x="1711010" y="361225"/>
                  <a:pt x="1714500" y="381000"/>
                </a:cubicBezTo>
                <a:cubicBezTo>
                  <a:pt x="1730106" y="469436"/>
                  <a:pt x="1680758" y="593818"/>
                  <a:pt x="1752600" y="647700"/>
                </a:cubicBezTo>
                <a:lnTo>
                  <a:pt x="1828800" y="704850"/>
                </a:lnTo>
                <a:cubicBezTo>
                  <a:pt x="1835150" y="781050"/>
                  <a:pt x="1847850" y="856986"/>
                  <a:pt x="1847850" y="933450"/>
                </a:cubicBezTo>
                <a:cubicBezTo>
                  <a:pt x="1847850" y="1571822"/>
                  <a:pt x="2001080" y="1447247"/>
                  <a:pt x="1771650" y="1600200"/>
                </a:cubicBezTo>
                <a:cubicBezTo>
                  <a:pt x="1765300" y="1619250"/>
                  <a:pt x="1749760" y="1637471"/>
                  <a:pt x="1752600" y="1657350"/>
                </a:cubicBezTo>
                <a:cubicBezTo>
                  <a:pt x="1758320" y="1697389"/>
                  <a:pt x="1828926" y="1744879"/>
                  <a:pt x="1771650" y="1790700"/>
                </a:cubicBezTo>
                <a:cubicBezTo>
                  <a:pt x="1751206" y="1807056"/>
                  <a:pt x="1720850" y="1803400"/>
                  <a:pt x="1695450" y="1809750"/>
                </a:cubicBezTo>
                <a:cubicBezTo>
                  <a:pt x="1689100" y="1892300"/>
                  <a:pt x="1686669" y="1975245"/>
                  <a:pt x="1676400" y="2057400"/>
                </a:cubicBezTo>
                <a:cubicBezTo>
                  <a:pt x="1673909" y="2077325"/>
                  <a:pt x="1669894" y="2098870"/>
                  <a:pt x="1657350" y="2114550"/>
                </a:cubicBezTo>
                <a:cubicBezTo>
                  <a:pt x="1643047" y="2132428"/>
                  <a:pt x="1619250" y="2139950"/>
                  <a:pt x="1600200" y="2152650"/>
                </a:cubicBezTo>
                <a:cubicBezTo>
                  <a:pt x="1549974" y="2303327"/>
                  <a:pt x="1603280" y="2128008"/>
                  <a:pt x="1562100" y="2457450"/>
                </a:cubicBezTo>
                <a:cubicBezTo>
                  <a:pt x="1559609" y="2477375"/>
                  <a:pt x="1549400" y="2495550"/>
                  <a:pt x="1543050" y="2514600"/>
                </a:cubicBezTo>
                <a:cubicBezTo>
                  <a:pt x="1508654" y="2927355"/>
                  <a:pt x="1570440" y="2631269"/>
                  <a:pt x="1485900" y="2800350"/>
                </a:cubicBezTo>
                <a:cubicBezTo>
                  <a:pt x="1467971" y="2836207"/>
                  <a:pt x="1468455" y="2889834"/>
                  <a:pt x="1428750" y="2914650"/>
                </a:cubicBezTo>
                <a:cubicBezTo>
                  <a:pt x="1394694" y="2935935"/>
                  <a:pt x="1352550" y="2940050"/>
                  <a:pt x="1314450" y="2952750"/>
                </a:cubicBezTo>
                <a:cubicBezTo>
                  <a:pt x="1295400" y="2959100"/>
                  <a:pt x="1274008" y="2960661"/>
                  <a:pt x="1257300" y="2971800"/>
                </a:cubicBezTo>
                <a:lnTo>
                  <a:pt x="1200150" y="3009900"/>
                </a:lnTo>
                <a:cubicBezTo>
                  <a:pt x="1149350" y="3003550"/>
                  <a:pt x="1098120" y="3000008"/>
                  <a:pt x="1047750" y="2990850"/>
                </a:cubicBezTo>
                <a:cubicBezTo>
                  <a:pt x="1008568" y="2983726"/>
                  <a:pt x="945050" y="2951214"/>
                  <a:pt x="914400" y="2933700"/>
                </a:cubicBezTo>
                <a:cubicBezTo>
                  <a:pt x="894521" y="2922341"/>
                  <a:pt x="877129" y="2906959"/>
                  <a:pt x="857250" y="2895600"/>
                </a:cubicBezTo>
                <a:cubicBezTo>
                  <a:pt x="832594" y="2881511"/>
                  <a:pt x="806450" y="2870200"/>
                  <a:pt x="781050" y="2857500"/>
                </a:cubicBezTo>
                <a:cubicBezTo>
                  <a:pt x="762000" y="2870200"/>
                  <a:pt x="746795" y="2895600"/>
                  <a:pt x="723900" y="2895600"/>
                </a:cubicBezTo>
                <a:cubicBezTo>
                  <a:pt x="683739" y="2895600"/>
                  <a:pt x="648562" y="2867240"/>
                  <a:pt x="609600" y="2857500"/>
                </a:cubicBezTo>
                <a:cubicBezTo>
                  <a:pt x="584200" y="2851150"/>
                  <a:pt x="557915" y="2847643"/>
                  <a:pt x="533400" y="2838450"/>
                </a:cubicBezTo>
                <a:cubicBezTo>
                  <a:pt x="506810" y="2828479"/>
                  <a:pt x="484968" y="2806300"/>
                  <a:pt x="457200" y="2800350"/>
                </a:cubicBezTo>
                <a:cubicBezTo>
                  <a:pt x="394800" y="2786979"/>
                  <a:pt x="330200" y="2787650"/>
                  <a:pt x="266700" y="2781300"/>
                </a:cubicBezTo>
                <a:cubicBezTo>
                  <a:pt x="254000" y="2762250"/>
                  <a:pt x="237619" y="2745194"/>
                  <a:pt x="228600" y="2724150"/>
                </a:cubicBezTo>
                <a:cubicBezTo>
                  <a:pt x="218287" y="2700085"/>
                  <a:pt x="224073" y="2669735"/>
                  <a:pt x="209550" y="2647950"/>
                </a:cubicBezTo>
                <a:cubicBezTo>
                  <a:pt x="196850" y="2628900"/>
                  <a:pt x="171450" y="2622550"/>
                  <a:pt x="152400" y="2609850"/>
                </a:cubicBezTo>
                <a:cubicBezTo>
                  <a:pt x="139700" y="2584450"/>
                  <a:pt x="130806" y="2556758"/>
                  <a:pt x="114300" y="2533650"/>
                </a:cubicBezTo>
                <a:cubicBezTo>
                  <a:pt x="98641" y="2511727"/>
                  <a:pt x="74397" y="2497196"/>
                  <a:pt x="57150" y="2476500"/>
                </a:cubicBezTo>
                <a:cubicBezTo>
                  <a:pt x="16118" y="2427261"/>
                  <a:pt x="19093" y="2419478"/>
                  <a:pt x="0" y="2362200"/>
                </a:cubicBezTo>
                <a:cubicBezTo>
                  <a:pt x="6350" y="2317750"/>
                  <a:pt x="16249" y="2273664"/>
                  <a:pt x="19050" y="2228850"/>
                </a:cubicBezTo>
                <a:cubicBezTo>
                  <a:pt x="41399" y="1871260"/>
                  <a:pt x="38100" y="1806966"/>
                  <a:pt x="38100" y="1504950"/>
                </a:cubicBezTo>
                <a:lnTo>
                  <a:pt x="0" y="742950"/>
                </a:lnTo>
                <a:lnTo>
                  <a:pt x="0" y="723900"/>
                </a:lnTo>
                <a:cubicBezTo>
                  <a:pt x="57150" y="730250"/>
                  <a:pt x="113948" y="742950"/>
                  <a:pt x="171450" y="742950"/>
                </a:cubicBezTo>
                <a:cubicBezTo>
                  <a:pt x="191530" y="742950"/>
                  <a:pt x="208998" y="728256"/>
                  <a:pt x="228600" y="723900"/>
                </a:cubicBezTo>
                <a:cubicBezTo>
                  <a:pt x="266306" y="715521"/>
                  <a:pt x="304800" y="711200"/>
                  <a:pt x="342900" y="704850"/>
                </a:cubicBezTo>
                <a:cubicBezTo>
                  <a:pt x="387350" y="711200"/>
                  <a:pt x="432499" y="713804"/>
                  <a:pt x="476250" y="723900"/>
                </a:cubicBezTo>
                <a:cubicBezTo>
                  <a:pt x="515382" y="732931"/>
                  <a:pt x="590550" y="762000"/>
                  <a:pt x="590550" y="762000"/>
                </a:cubicBezTo>
                <a:cubicBezTo>
                  <a:pt x="838957" y="720599"/>
                  <a:pt x="745863" y="748329"/>
                  <a:pt x="876300" y="704850"/>
                </a:cubicBezTo>
                <a:cubicBezTo>
                  <a:pt x="883557" y="683079"/>
                  <a:pt x="894443" y="599621"/>
                  <a:pt x="952500" y="628650"/>
                </a:cubicBezTo>
                <a:cubicBezTo>
                  <a:pt x="980898" y="642849"/>
                  <a:pt x="990600" y="679450"/>
                  <a:pt x="1009650" y="704850"/>
                </a:cubicBezTo>
                <a:cubicBezTo>
                  <a:pt x="1022350" y="685800"/>
                  <a:pt x="1044512" y="670365"/>
                  <a:pt x="1047750" y="647700"/>
                </a:cubicBezTo>
                <a:cubicBezTo>
                  <a:pt x="1051453" y="621781"/>
                  <a:pt x="1028700" y="597682"/>
                  <a:pt x="1028700" y="571500"/>
                </a:cubicBezTo>
                <a:cubicBezTo>
                  <a:pt x="1028700" y="201029"/>
                  <a:pt x="959212" y="279038"/>
                  <a:pt x="1066800" y="171450"/>
                </a:cubicBezTo>
                <a:lnTo>
                  <a:pt x="1009650" y="266700"/>
                </a:lnTo>
                <a:cubicBezTo>
                  <a:pt x="1028700" y="215900"/>
                  <a:pt x="1048259" y="165288"/>
                  <a:pt x="1066800" y="114300"/>
                </a:cubicBezTo>
                <a:cubicBezTo>
                  <a:pt x="1073662" y="95429"/>
                  <a:pt x="1082549" y="76957"/>
                  <a:pt x="1085850" y="57150"/>
                </a:cubicBezTo>
                <a:cubicBezTo>
                  <a:pt x="1088982" y="38359"/>
                  <a:pt x="1085850" y="9525"/>
                  <a:pt x="1085850" y="0"/>
                </a:cubicBezTo>
                <a:close/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C8EB17-8913-4907-8165-24A980060513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D40203-7BCC-4725-8BBE-40243134D8A4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483332" y="3975906"/>
            <a:ext cx="452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Exile. 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Southern Kingdom falls to Babylon, first Temple destroyed.</a:t>
            </a:r>
          </a:p>
        </p:txBody>
      </p:sp>
      <p:sp>
        <p:nvSpPr>
          <p:cNvPr id="49" name="7-Point Star 48"/>
          <p:cNvSpPr/>
          <p:nvPr/>
        </p:nvSpPr>
        <p:spPr>
          <a:xfrm>
            <a:off x="3203848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29613"/>
            <a:ext cx="3240360" cy="2317499"/>
          </a:xfrm>
          <a:prstGeom prst="rect">
            <a:avLst/>
          </a:prstGeom>
          <a:noFill/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7E4C71-A029-43B7-A963-A58333344601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F57E345-E637-47E3-BDAC-614BC08D1209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0" y="303498"/>
            <a:ext cx="91440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115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CC0099"/>
                </a:solidFill>
                <a:cs typeface="Times New Roman" charset="0"/>
              </a:rPr>
              <a:t>2000 BCE          1500 BCE            1000 BCE         500 BCE         0               500 CE           1000CE            1500CE                    2000CE</a:t>
            </a:r>
          </a:p>
        </p:txBody>
      </p:sp>
      <p:pic>
        <p:nvPicPr>
          <p:cNvPr id="5126" name="Picture 6" descr="ODVCD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9807" y="651374"/>
            <a:ext cx="252564" cy="378042"/>
          </a:xfrm>
          <a:prstGeom prst="rect">
            <a:avLst/>
          </a:prstGeom>
          <a:noFill/>
        </p:spPr>
      </p:pic>
      <p:pic>
        <p:nvPicPr>
          <p:cNvPr id="5127" name="Picture 7" descr="j0156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120" y="693061"/>
            <a:ext cx="383751" cy="274458"/>
          </a:xfrm>
          <a:prstGeom prst="rect">
            <a:avLst/>
          </a:prstGeom>
          <a:noFill/>
        </p:spPr>
      </p:pic>
      <p:pic>
        <p:nvPicPr>
          <p:cNvPr id="5128" name="Picture 8" descr="j00980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81540"/>
            <a:ext cx="491266" cy="324036"/>
          </a:xfrm>
          <a:prstGeom prst="rect">
            <a:avLst/>
          </a:prstGeom>
          <a:noFill/>
        </p:spPr>
      </p:pic>
      <p:pic>
        <p:nvPicPr>
          <p:cNvPr id="18" name="Picture 5" descr="OABSA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7534"/>
            <a:ext cx="419704" cy="432048"/>
          </a:xfrm>
          <a:prstGeom prst="rect">
            <a:avLst/>
          </a:prstGeom>
          <a:noFill/>
        </p:spPr>
      </p:pic>
      <p:pic>
        <p:nvPicPr>
          <p:cNvPr id="19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681540"/>
            <a:ext cx="447400" cy="324036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 rot="16200000" flipH="1">
            <a:off x="5760132" y="2193708"/>
            <a:ext cx="2160240" cy="21602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724128" y="1221600"/>
            <a:ext cx="1008112" cy="108012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9" idx="0"/>
          </p:cNvCxnSpPr>
          <p:nvPr/>
        </p:nvCxnSpPr>
        <p:spPr>
          <a:xfrm rot="10800000" flipV="1">
            <a:off x="4815586" y="1329612"/>
            <a:ext cx="908542" cy="33725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067944" y="1599642"/>
            <a:ext cx="747642" cy="540060"/>
          </a:xfrm>
          <a:custGeom>
            <a:avLst/>
            <a:gdLst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130954 w 747642"/>
              <a:gd name="connsiteY12" fmla="*/ 770116 h 791381"/>
              <a:gd name="connsiteX0" fmla="*/ 747642 w 747642"/>
              <a:gd name="connsiteY0" fmla="*/ 89632 h 791381"/>
              <a:gd name="connsiteX1" fmla="*/ 747642 w 747642"/>
              <a:gd name="connsiteY1" fmla="*/ 89632 h 791381"/>
              <a:gd name="connsiteX2" fmla="*/ 577521 w 747642"/>
              <a:gd name="connsiteY2" fmla="*/ 4572 h 791381"/>
              <a:gd name="connsiteX3" fmla="*/ 513726 w 747642"/>
              <a:gd name="connsiteY3" fmla="*/ 47102 h 791381"/>
              <a:gd name="connsiteX4" fmla="*/ 322340 w 747642"/>
              <a:gd name="connsiteY4" fmla="*/ 68367 h 791381"/>
              <a:gd name="connsiteX5" fmla="*/ 194749 w 747642"/>
              <a:gd name="connsiteY5" fmla="*/ 110897 h 791381"/>
              <a:gd name="connsiteX6" fmla="*/ 88424 w 747642"/>
              <a:gd name="connsiteY6" fmla="*/ 195958 h 791381"/>
              <a:gd name="connsiteX7" fmla="*/ 67159 w 747642"/>
              <a:gd name="connsiteY7" fmla="*/ 323549 h 791381"/>
              <a:gd name="connsiteX8" fmla="*/ 45894 w 747642"/>
              <a:gd name="connsiteY8" fmla="*/ 536200 h 791381"/>
              <a:gd name="connsiteX9" fmla="*/ 67159 w 747642"/>
              <a:gd name="connsiteY9" fmla="*/ 599995 h 791381"/>
              <a:gd name="connsiteX10" fmla="*/ 109689 w 747642"/>
              <a:gd name="connsiteY10" fmla="*/ 685056 h 791381"/>
              <a:gd name="connsiteX11" fmla="*/ 109689 w 747642"/>
              <a:gd name="connsiteY11" fmla="*/ 791381 h 791381"/>
              <a:gd name="connsiteX12" fmla="*/ 72008 w 747642"/>
              <a:gd name="connsiteY12" fmla="*/ 648072 h 791381"/>
              <a:gd name="connsiteX0" fmla="*/ 747642 w 747642"/>
              <a:gd name="connsiteY0" fmla="*/ 89632 h 720080"/>
              <a:gd name="connsiteX1" fmla="*/ 747642 w 747642"/>
              <a:gd name="connsiteY1" fmla="*/ 89632 h 720080"/>
              <a:gd name="connsiteX2" fmla="*/ 577521 w 747642"/>
              <a:gd name="connsiteY2" fmla="*/ 4572 h 720080"/>
              <a:gd name="connsiteX3" fmla="*/ 513726 w 747642"/>
              <a:gd name="connsiteY3" fmla="*/ 47102 h 720080"/>
              <a:gd name="connsiteX4" fmla="*/ 322340 w 747642"/>
              <a:gd name="connsiteY4" fmla="*/ 68367 h 720080"/>
              <a:gd name="connsiteX5" fmla="*/ 194749 w 747642"/>
              <a:gd name="connsiteY5" fmla="*/ 110897 h 720080"/>
              <a:gd name="connsiteX6" fmla="*/ 88424 w 747642"/>
              <a:gd name="connsiteY6" fmla="*/ 195958 h 720080"/>
              <a:gd name="connsiteX7" fmla="*/ 67159 w 747642"/>
              <a:gd name="connsiteY7" fmla="*/ 323549 h 720080"/>
              <a:gd name="connsiteX8" fmla="*/ 45894 w 747642"/>
              <a:gd name="connsiteY8" fmla="*/ 536200 h 720080"/>
              <a:gd name="connsiteX9" fmla="*/ 67159 w 747642"/>
              <a:gd name="connsiteY9" fmla="*/ 599995 h 720080"/>
              <a:gd name="connsiteX10" fmla="*/ 109689 w 747642"/>
              <a:gd name="connsiteY10" fmla="*/ 685056 h 720080"/>
              <a:gd name="connsiteX11" fmla="*/ 144016 w 747642"/>
              <a:gd name="connsiteY11" fmla="*/ 720080 h 720080"/>
              <a:gd name="connsiteX12" fmla="*/ 72008 w 747642"/>
              <a:gd name="connsiteY12" fmla="*/ 64807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7642" h="720080">
                <a:moveTo>
                  <a:pt x="747642" y="89632"/>
                </a:moveTo>
                <a:lnTo>
                  <a:pt x="747642" y="89632"/>
                </a:lnTo>
                <a:cubicBezTo>
                  <a:pt x="690935" y="61279"/>
                  <a:pt x="639899" y="15913"/>
                  <a:pt x="577521" y="4572"/>
                </a:cubicBezTo>
                <a:cubicBezTo>
                  <a:pt x="552376" y="0"/>
                  <a:pt x="538520" y="40903"/>
                  <a:pt x="513726" y="47102"/>
                </a:cubicBezTo>
                <a:cubicBezTo>
                  <a:pt x="451455" y="62670"/>
                  <a:pt x="386135" y="61279"/>
                  <a:pt x="322340" y="68367"/>
                </a:cubicBezTo>
                <a:cubicBezTo>
                  <a:pt x="279810" y="82544"/>
                  <a:pt x="226449" y="79196"/>
                  <a:pt x="194749" y="110897"/>
                </a:cubicBezTo>
                <a:cubicBezTo>
                  <a:pt x="134147" y="171500"/>
                  <a:pt x="168901" y="142307"/>
                  <a:pt x="88424" y="195958"/>
                </a:cubicBezTo>
                <a:cubicBezTo>
                  <a:pt x="0" y="328594"/>
                  <a:pt x="67159" y="191487"/>
                  <a:pt x="67159" y="323549"/>
                </a:cubicBezTo>
                <a:cubicBezTo>
                  <a:pt x="67159" y="394786"/>
                  <a:pt x="52982" y="465316"/>
                  <a:pt x="45894" y="536200"/>
                </a:cubicBezTo>
                <a:cubicBezTo>
                  <a:pt x="52982" y="557465"/>
                  <a:pt x="58329" y="579392"/>
                  <a:pt x="67159" y="599995"/>
                </a:cubicBezTo>
                <a:cubicBezTo>
                  <a:pt x="79646" y="629132"/>
                  <a:pt x="102812" y="654111"/>
                  <a:pt x="109689" y="685056"/>
                </a:cubicBezTo>
                <a:cubicBezTo>
                  <a:pt x="117377" y="719654"/>
                  <a:pt x="144016" y="684638"/>
                  <a:pt x="144016" y="720080"/>
                </a:cubicBezTo>
                <a:lnTo>
                  <a:pt x="72008" y="648072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>
            <a:stCxn id="29" idx="10"/>
          </p:cNvCxnSpPr>
          <p:nvPr/>
        </p:nvCxnSpPr>
        <p:spPr>
          <a:xfrm>
            <a:off x="4177634" y="2113434"/>
            <a:ext cx="466375" cy="620334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184957" y="3192819"/>
            <a:ext cx="91810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4008" y="3651870"/>
            <a:ext cx="504056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300192" y="3381840"/>
            <a:ext cx="648072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228184" y="2247714"/>
            <a:ext cx="576064" cy="5400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5697126" y="2832778"/>
            <a:ext cx="1134127" cy="7200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162551" y="3436144"/>
            <a:ext cx="1228725" cy="286415"/>
          </a:xfrm>
          <a:custGeom>
            <a:avLst/>
            <a:gdLst>
              <a:gd name="connsiteX0" fmla="*/ 0 w 1228725"/>
              <a:gd name="connsiteY0" fmla="*/ 371475 h 381886"/>
              <a:gd name="connsiteX1" fmla="*/ 0 w 1228725"/>
              <a:gd name="connsiteY1" fmla="*/ 371475 h 381886"/>
              <a:gd name="connsiteX2" fmla="*/ 238125 w 1228725"/>
              <a:gd name="connsiteY2" fmla="*/ 361950 h 381886"/>
              <a:gd name="connsiteX3" fmla="*/ 257175 w 1228725"/>
              <a:gd name="connsiteY3" fmla="*/ 304800 h 381886"/>
              <a:gd name="connsiteX4" fmla="*/ 371475 w 1228725"/>
              <a:gd name="connsiteY4" fmla="*/ 285750 h 381886"/>
              <a:gd name="connsiteX5" fmla="*/ 390525 w 1228725"/>
              <a:gd name="connsiteY5" fmla="*/ 257175 h 381886"/>
              <a:gd name="connsiteX6" fmla="*/ 476250 w 1228725"/>
              <a:gd name="connsiteY6" fmla="*/ 228600 h 381886"/>
              <a:gd name="connsiteX7" fmla="*/ 495300 w 1228725"/>
              <a:gd name="connsiteY7" fmla="*/ 200025 h 381886"/>
              <a:gd name="connsiteX8" fmla="*/ 762000 w 1228725"/>
              <a:gd name="connsiteY8" fmla="*/ 200025 h 381886"/>
              <a:gd name="connsiteX9" fmla="*/ 790575 w 1228725"/>
              <a:gd name="connsiteY9" fmla="*/ 209550 h 381886"/>
              <a:gd name="connsiteX10" fmla="*/ 1047750 w 1228725"/>
              <a:gd name="connsiteY10" fmla="*/ 190500 h 381886"/>
              <a:gd name="connsiteX11" fmla="*/ 1057275 w 1228725"/>
              <a:gd name="connsiteY11" fmla="*/ 161925 h 381886"/>
              <a:gd name="connsiteX12" fmla="*/ 1123950 w 1228725"/>
              <a:gd name="connsiteY12" fmla="*/ 152400 h 381886"/>
              <a:gd name="connsiteX13" fmla="*/ 1228725 w 1228725"/>
              <a:gd name="connsiteY13" fmla="*/ 133350 h 381886"/>
              <a:gd name="connsiteX14" fmla="*/ 1219200 w 1228725"/>
              <a:gd name="connsiteY14" fmla="*/ 0 h 381886"/>
              <a:gd name="connsiteX15" fmla="*/ 1209675 w 1228725"/>
              <a:gd name="connsiteY15" fmla="*/ 0 h 3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8725" h="381886">
                <a:moveTo>
                  <a:pt x="0" y="371475"/>
                </a:moveTo>
                <a:lnTo>
                  <a:pt x="0" y="371475"/>
                </a:lnTo>
                <a:cubicBezTo>
                  <a:pt x="79375" y="368300"/>
                  <a:pt x="161229" y="381886"/>
                  <a:pt x="238125" y="361950"/>
                </a:cubicBezTo>
                <a:cubicBezTo>
                  <a:pt x="257563" y="356911"/>
                  <a:pt x="238125" y="311150"/>
                  <a:pt x="257175" y="304800"/>
                </a:cubicBezTo>
                <a:cubicBezTo>
                  <a:pt x="313025" y="286183"/>
                  <a:pt x="275771" y="296384"/>
                  <a:pt x="371475" y="285750"/>
                </a:cubicBezTo>
                <a:cubicBezTo>
                  <a:pt x="377825" y="276225"/>
                  <a:pt x="382430" y="265270"/>
                  <a:pt x="390525" y="257175"/>
                </a:cubicBezTo>
                <a:cubicBezTo>
                  <a:pt x="417312" y="230388"/>
                  <a:pt x="437935" y="234986"/>
                  <a:pt x="476250" y="228600"/>
                </a:cubicBezTo>
                <a:cubicBezTo>
                  <a:pt x="482600" y="219075"/>
                  <a:pt x="484671" y="204277"/>
                  <a:pt x="495300" y="200025"/>
                </a:cubicBezTo>
                <a:cubicBezTo>
                  <a:pt x="549468" y="178358"/>
                  <a:pt x="757356" y="199793"/>
                  <a:pt x="762000" y="200025"/>
                </a:cubicBezTo>
                <a:cubicBezTo>
                  <a:pt x="771525" y="203200"/>
                  <a:pt x="780540" y="209884"/>
                  <a:pt x="790575" y="209550"/>
                </a:cubicBezTo>
                <a:cubicBezTo>
                  <a:pt x="876487" y="206686"/>
                  <a:pt x="1047750" y="190500"/>
                  <a:pt x="1047750" y="190500"/>
                </a:cubicBezTo>
                <a:cubicBezTo>
                  <a:pt x="1050925" y="180975"/>
                  <a:pt x="1048295" y="166415"/>
                  <a:pt x="1057275" y="161925"/>
                </a:cubicBezTo>
                <a:cubicBezTo>
                  <a:pt x="1077355" y="151885"/>
                  <a:pt x="1101760" y="155814"/>
                  <a:pt x="1123950" y="152400"/>
                </a:cubicBezTo>
                <a:cubicBezTo>
                  <a:pt x="1176758" y="144276"/>
                  <a:pt x="1179188" y="143257"/>
                  <a:pt x="1228725" y="133350"/>
                </a:cubicBezTo>
                <a:cubicBezTo>
                  <a:pt x="1208156" y="71642"/>
                  <a:pt x="1219200" y="114815"/>
                  <a:pt x="1219200" y="0"/>
                </a:cubicBezTo>
                <a:lnTo>
                  <a:pt x="1209675" y="0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5" descr="G:\Mike Desktop backup Oct 09\Old saved data\My Documents\My Pictures\ani gold cross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735546"/>
            <a:ext cx="209550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C:\Users\Mike Fuller\AppData\Local\Microsoft\Windows\Temporary Internet Files\Content.IE5\VYTDVAE8\MC900149321[1]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735546"/>
            <a:ext cx="195262" cy="24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:\Users\Mike Fuller\AppData\Local\Microsoft\Windows\Temporary Internet Files\Content.IE5\BWMKE28V\MC900322753[1].wm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681540"/>
            <a:ext cx="323850" cy="24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C:\Users\Mike Fuller\AppData\Local\Microsoft\Windows\Temporary Internet Files\Content.IE5\BWMKE28V\MC900129223[1].wm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3" y="735547"/>
            <a:ext cx="352425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1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:\Users\Mike Fuller\AppData\Local\Microsoft\Windows\Temporary Internet Files\Content.IE5\338DHMQ3\MC900324824[1].wmf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7" y="735546"/>
            <a:ext cx="395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lus 25"/>
          <p:cNvSpPr/>
          <p:nvPr/>
        </p:nvSpPr>
        <p:spPr>
          <a:xfrm>
            <a:off x="7884368" y="4137924"/>
            <a:ext cx="914400" cy="685800"/>
          </a:xfrm>
          <a:prstGeom prst="mathPlus">
            <a:avLst>
              <a:gd name="adj1" fmla="val 1518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8185026" y="3943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43650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8710" y="4376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88896" y="4758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08304" y="165364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Mount of Olives</a:t>
            </a:r>
          </a:p>
        </p:txBody>
      </p:sp>
      <p:pic>
        <p:nvPicPr>
          <p:cNvPr id="41" name="Picture 4" descr="j01290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2032" y="795840"/>
            <a:ext cx="447400" cy="32403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43232" y="3975906"/>
            <a:ext cx="548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Return under Nehemiah.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Second Temple built.</a:t>
            </a:r>
          </a:p>
          <a:p>
            <a:r>
              <a:rPr lang="en-GB" sz="2400" b="1" dirty="0">
                <a:solidFill>
                  <a:srgbClr val="0000FF"/>
                </a:solidFill>
              </a:rPr>
              <a:t>Ruled by Persia, then Greeks, then Rome.</a:t>
            </a:r>
          </a:p>
        </p:txBody>
      </p:sp>
      <p:sp>
        <p:nvSpPr>
          <p:cNvPr id="49" name="7-Point Star 48"/>
          <p:cNvSpPr/>
          <p:nvPr/>
        </p:nvSpPr>
        <p:spPr>
          <a:xfrm>
            <a:off x="3419872" y="195486"/>
            <a:ext cx="216024" cy="216024"/>
          </a:xfrm>
          <a:prstGeom prst="star7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300192" y="2517744"/>
            <a:ext cx="504056" cy="27003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T2</a:t>
            </a:r>
          </a:p>
        </p:txBody>
      </p:sp>
      <p:sp>
        <p:nvSpPr>
          <p:cNvPr id="37" name="Freeform 36"/>
          <p:cNvSpPr/>
          <p:nvPr/>
        </p:nvSpPr>
        <p:spPr>
          <a:xfrm>
            <a:off x="6172991" y="2359593"/>
            <a:ext cx="776510" cy="2169545"/>
          </a:xfrm>
          <a:custGeom>
            <a:avLst/>
            <a:gdLst>
              <a:gd name="connsiteX0" fmla="*/ 18259 w 776510"/>
              <a:gd name="connsiteY0" fmla="*/ 340027 h 2892727"/>
              <a:gd name="connsiteX1" fmla="*/ 18259 w 776510"/>
              <a:gd name="connsiteY1" fmla="*/ 340027 h 2892727"/>
              <a:gd name="connsiteX2" fmla="*/ 75409 w 776510"/>
              <a:gd name="connsiteY2" fmla="*/ 187627 h 2892727"/>
              <a:gd name="connsiteX3" fmla="*/ 227809 w 776510"/>
              <a:gd name="connsiteY3" fmla="*/ 111427 h 2892727"/>
              <a:gd name="connsiteX4" fmla="*/ 589759 w 776510"/>
              <a:gd name="connsiteY4" fmla="*/ 149527 h 2892727"/>
              <a:gd name="connsiteX5" fmla="*/ 665959 w 776510"/>
              <a:gd name="connsiteY5" fmla="*/ 187627 h 2892727"/>
              <a:gd name="connsiteX6" fmla="*/ 646909 w 776510"/>
              <a:gd name="connsiteY6" fmla="*/ 263827 h 2892727"/>
              <a:gd name="connsiteX7" fmla="*/ 685009 w 776510"/>
              <a:gd name="connsiteY7" fmla="*/ 530527 h 2892727"/>
              <a:gd name="connsiteX8" fmla="*/ 723109 w 776510"/>
              <a:gd name="connsiteY8" fmla="*/ 892477 h 2892727"/>
              <a:gd name="connsiteX9" fmla="*/ 761209 w 776510"/>
              <a:gd name="connsiteY9" fmla="*/ 949627 h 2892727"/>
              <a:gd name="connsiteX10" fmla="*/ 723109 w 776510"/>
              <a:gd name="connsiteY10" fmla="*/ 1444927 h 2892727"/>
              <a:gd name="connsiteX11" fmla="*/ 665959 w 776510"/>
              <a:gd name="connsiteY11" fmla="*/ 1578277 h 2892727"/>
              <a:gd name="connsiteX12" fmla="*/ 646909 w 776510"/>
              <a:gd name="connsiteY12" fmla="*/ 1692577 h 2892727"/>
              <a:gd name="connsiteX13" fmla="*/ 608809 w 776510"/>
              <a:gd name="connsiteY13" fmla="*/ 1997377 h 2892727"/>
              <a:gd name="connsiteX14" fmla="*/ 589759 w 776510"/>
              <a:gd name="connsiteY14" fmla="*/ 2073577 h 2892727"/>
              <a:gd name="connsiteX15" fmla="*/ 570709 w 776510"/>
              <a:gd name="connsiteY15" fmla="*/ 2206927 h 2892727"/>
              <a:gd name="connsiteX16" fmla="*/ 551659 w 776510"/>
              <a:gd name="connsiteY16" fmla="*/ 2359327 h 2892727"/>
              <a:gd name="connsiteX17" fmla="*/ 532609 w 776510"/>
              <a:gd name="connsiteY17" fmla="*/ 2416477 h 2892727"/>
              <a:gd name="connsiteX18" fmla="*/ 513559 w 776510"/>
              <a:gd name="connsiteY18" fmla="*/ 2492677 h 2892727"/>
              <a:gd name="connsiteX19" fmla="*/ 475459 w 776510"/>
              <a:gd name="connsiteY19" fmla="*/ 2759377 h 2892727"/>
              <a:gd name="connsiteX20" fmla="*/ 456409 w 776510"/>
              <a:gd name="connsiteY20" fmla="*/ 2892727 h 2892727"/>
              <a:gd name="connsiteX21" fmla="*/ 246859 w 776510"/>
              <a:gd name="connsiteY21" fmla="*/ 2854627 h 2892727"/>
              <a:gd name="connsiteX22" fmla="*/ 265909 w 776510"/>
              <a:gd name="connsiteY22" fmla="*/ 2797477 h 2892727"/>
              <a:gd name="connsiteX23" fmla="*/ 189709 w 776510"/>
              <a:gd name="connsiteY23" fmla="*/ 2664127 h 2892727"/>
              <a:gd name="connsiteX24" fmla="*/ 170659 w 776510"/>
              <a:gd name="connsiteY24" fmla="*/ 2492677 h 2892727"/>
              <a:gd name="connsiteX25" fmla="*/ 189709 w 776510"/>
              <a:gd name="connsiteY25" fmla="*/ 2321227 h 2892727"/>
              <a:gd name="connsiteX26" fmla="*/ 208759 w 776510"/>
              <a:gd name="connsiteY26" fmla="*/ 2264077 h 2892727"/>
              <a:gd name="connsiteX27" fmla="*/ 227809 w 776510"/>
              <a:gd name="connsiteY27" fmla="*/ 2168827 h 2892727"/>
              <a:gd name="connsiteX28" fmla="*/ 265909 w 776510"/>
              <a:gd name="connsiteY28" fmla="*/ 1787827 h 2892727"/>
              <a:gd name="connsiteX29" fmla="*/ 342109 w 776510"/>
              <a:gd name="connsiteY29" fmla="*/ 1673527 h 2892727"/>
              <a:gd name="connsiteX30" fmla="*/ 323059 w 776510"/>
              <a:gd name="connsiteY30" fmla="*/ 1502077 h 2892727"/>
              <a:gd name="connsiteX31" fmla="*/ 265909 w 776510"/>
              <a:gd name="connsiteY31" fmla="*/ 1368727 h 2892727"/>
              <a:gd name="connsiteX32" fmla="*/ 227809 w 776510"/>
              <a:gd name="connsiteY32" fmla="*/ 1140127 h 2892727"/>
              <a:gd name="connsiteX33" fmla="*/ 170659 w 776510"/>
              <a:gd name="connsiteY33" fmla="*/ 1006777 h 2892727"/>
              <a:gd name="connsiteX34" fmla="*/ 132559 w 776510"/>
              <a:gd name="connsiteY34" fmla="*/ 854377 h 2892727"/>
              <a:gd name="connsiteX35" fmla="*/ 113509 w 776510"/>
              <a:gd name="connsiteY35" fmla="*/ 740077 h 2892727"/>
              <a:gd name="connsiteX36" fmla="*/ 56359 w 776510"/>
              <a:gd name="connsiteY36" fmla="*/ 663877 h 2892727"/>
              <a:gd name="connsiteX37" fmla="*/ 37309 w 776510"/>
              <a:gd name="connsiteY37" fmla="*/ 320977 h 2892727"/>
              <a:gd name="connsiteX38" fmla="*/ 75409 w 776510"/>
              <a:gd name="connsiteY38" fmla="*/ 206677 h 2892727"/>
              <a:gd name="connsiteX39" fmla="*/ 189709 w 776510"/>
              <a:gd name="connsiteY39" fmla="*/ 111427 h 2892727"/>
              <a:gd name="connsiteX40" fmla="*/ 284959 w 776510"/>
              <a:gd name="connsiteY40" fmla="*/ 111427 h 2892727"/>
              <a:gd name="connsiteX41" fmla="*/ 399259 w 776510"/>
              <a:gd name="connsiteY41" fmla="*/ 168577 h 2892727"/>
              <a:gd name="connsiteX42" fmla="*/ 437359 w 776510"/>
              <a:gd name="connsiteY42" fmla="*/ 168577 h 28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6510" h="2892727">
                <a:moveTo>
                  <a:pt x="18259" y="340027"/>
                </a:moveTo>
                <a:lnTo>
                  <a:pt x="18259" y="340027"/>
                </a:lnTo>
                <a:cubicBezTo>
                  <a:pt x="37309" y="289227"/>
                  <a:pt x="35082" y="223921"/>
                  <a:pt x="75409" y="187627"/>
                </a:cubicBezTo>
                <a:cubicBezTo>
                  <a:pt x="283883" y="0"/>
                  <a:pt x="169853" y="285294"/>
                  <a:pt x="227809" y="111427"/>
                </a:cubicBezTo>
                <a:cubicBezTo>
                  <a:pt x="349904" y="119058"/>
                  <a:pt x="476028" y="100785"/>
                  <a:pt x="589759" y="149527"/>
                </a:cubicBezTo>
                <a:cubicBezTo>
                  <a:pt x="615861" y="160714"/>
                  <a:pt x="640559" y="174927"/>
                  <a:pt x="665959" y="187627"/>
                </a:cubicBezTo>
                <a:cubicBezTo>
                  <a:pt x="659609" y="213027"/>
                  <a:pt x="646909" y="237645"/>
                  <a:pt x="646909" y="263827"/>
                </a:cubicBezTo>
                <a:cubicBezTo>
                  <a:pt x="646909" y="430771"/>
                  <a:pt x="649754" y="424762"/>
                  <a:pt x="685009" y="530527"/>
                </a:cubicBezTo>
                <a:cubicBezTo>
                  <a:pt x="686757" y="558489"/>
                  <a:pt x="675528" y="797314"/>
                  <a:pt x="723109" y="892477"/>
                </a:cubicBezTo>
                <a:cubicBezTo>
                  <a:pt x="733348" y="912955"/>
                  <a:pt x="748509" y="930577"/>
                  <a:pt x="761209" y="949627"/>
                </a:cubicBezTo>
                <a:cubicBezTo>
                  <a:pt x="711406" y="1248446"/>
                  <a:pt x="776510" y="830818"/>
                  <a:pt x="723109" y="1444927"/>
                </a:cubicBezTo>
                <a:cubicBezTo>
                  <a:pt x="720158" y="1478858"/>
                  <a:pt x="677571" y="1555053"/>
                  <a:pt x="665959" y="1578277"/>
                </a:cubicBezTo>
                <a:cubicBezTo>
                  <a:pt x="659609" y="1616377"/>
                  <a:pt x="652128" y="1654306"/>
                  <a:pt x="646909" y="1692577"/>
                </a:cubicBezTo>
                <a:cubicBezTo>
                  <a:pt x="633075" y="1794029"/>
                  <a:pt x="633642" y="1898043"/>
                  <a:pt x="608809" y="1997377"/>
                </a:cubicBezTo>
                <a:cubicBezTo>
                  <a:pt x="602459" y="2022777"/>
                  <a:pt x="594443" y="2047818"/>
                  <a:pt x="589759" y="2073577"/>
                </a:cubicBezTo>
                <a:cubicBezTo>
                  <a:pt x="581727" y="2117754"/>
                  <a:pt x="576643" y="2162420"/>
                  <a:pt x="570709" y="2206927"/>
                </a:cubicBezTo>
                <a:cubicBezTo>
                  <a:pt x="563943" y="2257673"/>
                  <a:pt x="560817" y="2308957"/>
                  <a:pt x="551659" y="2359327"/>
                </a:cubicBezTo>
                <a:cubicBezTo>
                  <a:pt x="548067" y="2379084"/>
                  <a:pt x="538126" y="2397169"/>
                  <a:pt x="532609" y="2416477"/>
                </a:cubicBezTo>
                <a:cubicBezTo>
                  <a:pt x="525416" y="2441651"/>
                  <a:pt x="518694" y="2467004"/>
                  <a:pt x="513559" y="2492677"/>
                </a:cubicBezTo>
                <a:cubicBezTo>
                  <a:pt x="493482" y="2593064"/>
                  <a:pt x="489506" y="2654023"/>
                  <a:pt x="475459" y="2759377"/>
                </a:cubicBezTo>
                <a:cubicBezTo>
                  <a:pt x="469525" y="2803884"/>
                  <a:pt x="462759" y="2848277"/>
                  <a:pt x="456409" y="2892727"/>
                </a:cubicBezTo>
                <a:cubicBezTo>
                  <a:pt x="386559" y="2880027"/>
                  <a:pt x="310359" y="2886377"/>
                  <a:pt x="246859" y="2854627"/>
                </a:cubicBezTo>
                <a:cubicBezTo>
                  <a:pt x="228898" y="2845647"/>
                  <a:pt x="265909" y="2817557"/>
                  <a:pt x="265909" y="2797477"/>
                </a:cubicBezTo>
                <a:cubicBezTo>
                  <a:pt x="265909" y="2695470"/>
                  <a:pt x="257154" y="2709091"/>
                  <a:pt x="189709" y="2664127"/>
                </a:cubicBezTo>
                <a:cubicBezTo>
                  <a:pt x="183359" y="2606977"/>
                  <a:pt x="170659" y="2550179"/>
                  <a:pt x="170659" y="2492677"/>
                </a:cubicBezTo>
                <a:cubicBezTo>
                  <a:pt x="170659" y="2435175"/>
                  <a:pt x="180256" y="2377946"/>
                  <a:pt x="189709" y="2321227"/>
                </a:cubicBezTo>
                <a:cubicBezTo>
                  <a:pt x="193010" y="2301420"/>
                  <a:pt x="203889" y="2283558"/>
                  <a:pt x="208759" y="2264077"/>
                </a:cubicBezTo>
                <a:cubicBezTo>
                  <a:pt x="216612" y="2232665"/>
                  <a:pt x="223951" y="2200975"/>
                  <a:pt x="227809" y="2168827"/>
                </a:cubicBezTo>
                <a:cubicBezTo>
                  <a:pt x="243016" y="2042103"/>
                  <a:pt x="195111" y="1894024"/>
                  <a:pt x="265909" y="1787827"/>
                </a:cubicBezTo>
                <a:lnTo>
                  <a:pt x="342109" y="1673527"/>
                </a:lnTo>
                <a:cubicBezTo>
                  <a:pt x="335759" y="1616377"/>
                  <a:pt x="332512" y="1558796"/>
                  <a:pt x="323059" y="1502077"/>
                </a:cubicBezTo>
                <a:cubicBezTo>
                  <a:pt x="313598" y="1445310"/>
                  <a:pt x="286729" y="1424246"/>
                  <a:pt x="265909" y="1368727"/>
                </a:cubicBezTo>
                <a:cubicBezTo>
                  <a:pt x="239189" y="1297473"/>
                  <a:pt x="240826" y="1211718"/>
                  <a:pt x="227809" y="1140127"/>
                </a:cubicBezTo>
                <a:cubicBezTo>
                  <a:pt x="214493" y="1066887"/>
                  <a:pt x="196931" y="1085592"/>
                  <a:pt x="170659" y="1006777"/>
                </a:cubicBezTo>
                <a:cubicBezTo>
                  <a:pt x="154100" y="957101"/>
                  <a:pt x="141167" y="906028"/>
                  <a:pt x="132559" y="854377"/>
                </a:cubicBezTo>
                <a:cubicBezTo>
                  <a:pt x="126209" y="816277"/>
                  <a:pt x="127854" y="775940"/>
                  <a:pt x="113509" y="740077"/>
                </a:cubicBezTo>
                <a:cubicBezTo>
                  <a:pt x="101717" y="710598"/>
                  <a:pt x="75409" y="689277"/>
                  <a:pt x="56359" y="663877"/>
                </a:cubicBezTo>
                <a:cubicBezTo>
                  <a:pt x="1917" y="500551"/>
                  <a:pt x="0" y="544829"/>
                  <a:pt x="37309" y="320977"/>
                </a:cubicBezTo>
                <a:cubicBezTo>
                  <a:pt x="43911" y="281363"/>
                  <a:pt x="41993" y="228954"/>
                  <a:pt x="75409" y="206677"/>
                </a:cubicBezTo>
                <a:cubicBezTo>
                  <a:pt x="194993" y="126955"/>
                  <a:pt x="189709" y="176268"/>
                  <a:pt x="189709" y="111427"/>
                </a:cubicBezTo>
                <a:lnTo>
                  <a:pt x="284959" y="111427"/>
                </a:lnTo>
                <a:lnTo>
                  <a:pt x="399259" y="168577"/>
                </a:lnTo>
                <a:lnTo>
                  <a:pt x="437359" y="168577"/>
                </a:lnTo>
              </a:path>
            </a:pathLst>
          </a:cu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2" descr="second temp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545636"/>
            <a:ext cx="3674368" cy="1538419"/>
          </a:xfrm>
          <a:prstGeom prst="rect">
            <a:avLst/>
          </a:prstGeom>
          <a:noFill/>
          <a:ln w="44450">
            <a:solidFill>
              <a:srgbClr val="FFCC00"/>
            </a:solidFill>
            <a:miter lim="800000"/>
            <a:headEnd/>
            <a:tailEnd/>
          </a:ln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0FFEF2-CFE0-4B6D-B703-F26D008017CD}"/>
              </a:ext>
            </a:extLst>
          </p:cNvPr>
          <p:cNvCxnSpPr>
            <a:cxnSpLocks/>
          </p:cNvCxnSpPr>
          <p:nvPr/>
        </p:nvCxnSpPr>
        <p:spPr>
          <a:xfrm flipH="1">
            <a:off x="7832998" y="3291830"/>
            <a:ext cx="85571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4A6E886-DBD1-4713-959A-3EC6A7E9E63A}"/>
              </a:ext>
            </a:extLst>
          </p:cNvPr>
          <p:cNvSpPr txBox="1"/>
          <p:nvPr/>
        </p:nvSpPr>
        <p:spPr>
          <a:xfrm>
            <a:off x="7596336" y="3301739"/>
            <a:ext cx="24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walls</a:t>
            </a:r>
          </a:p>
        </p:txBody>
      </p:sp>
    </p:spTree>
  </p:cSld>
  <p:clrMapOvr>
    <a:masterClrMapping/>
  </p:clrMapOvr>
  <p:transition advClick="0" advTm="7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695</Words>
  <Application>Microsoft Office PowerPoint</Application>
  <PresentationFormat>On-screen Show (16:9)</PresentationFormat>
  <Paragraphs>217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Mike Fuller</cp:lastModifiedBy>
  <cp:revision>57</cp:revision>
  <dcterms:created xsi:type="dcterms:W3CDTF">2011-04-23T11:16:28Z</dcterms:created>
  <dcterms:modified xsi:type="dcterms:W3CDTF">2020-06-11T16:40:01Z</dcterms:modified>
</cp:coreProperties>
</file>