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93" r:id="rId2"/>
    <p:sldId id="256" r:id="rId3"/>
    <p:sldId id="303" r:id="rId4"/>
    <p:sldId id="304" r:id="rId5"/>
    <p:sldId id="310" r:id="rId6"/>
    <p:sldId id="311" r:id="rId7"/>
    <p:sldId id="306" r:id="rId8"/>
    <p:sldId id="305" r:id="rId9"/>
    <p:sldId id="307" r:id="rId10"/>
    <p:sldId id="308" r:id="rId11"/>
    <p:sldId id="315" r:id="rId12"/>
    <p:sldId id="316" r:id="rId13"/>
    <p:sldId id="259" r:id="rId14"/>
    <p:sldId id="260" r:id="rId15"/>
    <p:sldId id="258" r:id="rId16"/>
    <p:sldId id="261" r:id="rId17"/>
    <p:sldId id="262" r:id="rId18"/>
    <p:sldId id="264" r:id="rId19"/>
    <p:sldId id="265" r:id="rId20"/>
    <p:sldId id="266" r:id="rId21"/>
    <p:sldId id="267" r:id="rId22"/>
    <p:sldId id="268" r:id="rId23"/>
    <p:sldId id="269" r:id="rId24"/>
    <p:sldId id="271" r:id="rId25"/>
    <p:sldId id="272" r:id="rId26"/>
    <p:sldId id="273" r:id="rId27"/>
    <p:sldId id="274" r:id="rId28"/>
    <p:sldId id="275" r:id="rId29"/>
    <p:sldId id="276" r:id="rId30"/>
    <p:sldId id="277" r:id="rId31"/>
    <p:sldId id="278" r:id="rId32"/>
    <p:sldId id="287" r:id="rId33"/>
    <p:sldId id="279" r:id="rId34"/>
    <p:sldId id="280" r:id="rId35"/>
    <p:sldId id="282" r:id="rId36"/>
    <p:sldId id="281" r:id="rId37"/>
    <p:sldId id="283" r:id="rId38"/>
    <p:sldId id="284" r:id="rId39"/>
    <p:sldId id="285" r:id="rId40"/>
    <p:sldId id="286" r:id="rId41"/>
    <p:sldId id="295" r:id="rId42"/>
    <p:sldId id="288" r:id="rId43"/>
    <p:sldId id="294" r:id="rId44"/>
    <p:sldId id="302" r:id="rId45"/>
    <p:sldId id="309" r:id="rId46"/>
    <p:sldId id="312" r:id="rId47"/>
    <p:sldId id="313" r:id="rId48"/>
    <p:sldId id="289" r:id="rId49"/>
    <p:sldId id="314" r:id="rId50"/>
    <p:sldId id="290" r:id="rId51"/>
    <p:sldId id="297" r:id="rId52"/>
    <p:sldId id="291" r:id="rId53"/>
    <p:sldId id="296" r:id="rId54"/>
    <p:sldId id="298" r:id="rId55"/>
    <p:sldId id="299" r:id="rId56"/>
    <p:sldId id="300" r:id="rId57"/>
    <p:sldId id="301" r:id="rId58"/>
    <p:sldId id="292" r:id="rId59"/>
    <p:sldId id="317" r:id="rId6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9737" autoAdjust="0"/>
    <p:restoredTop sz="75801" autoAdjust="0"/>
  </p:normalViewPr>
  <p:slideViewPr>
    <p:cSldViewPr>
      <p:cViewPr varScale="1">
        <p:scale>
          <a:sx n="109" d="100"/>
          <a:sy n="109" d="100"/>
        </p:scale>
        <p:origin x="93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A9B790-0906-4011-85D0-31E38C173A3A}" type="datetimeFigureOut">
              <a:rPr lang="en-GB" smtClean="0"/>
              <a:t>11/06/2020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D13651-B617-4193-9407-8643A1BE5AD1}" type="slidenum">
              <a:rPr lang="en-GB" smtClean="0"/>
              <a:t>‹#›</a:t>
            </a:fld>
            <a:endParaRPr lang="en-GB"/>
          </a:p>
        </p:txBody>
      </p:sp>
    </p:spTree>
    <p:extLst>
      <p:ext uri="{BB962C8B-B14F-4D97-AF65-F5344CB8AC3E}">
        <p14:creationId xmlns:p14="http://schemas.microsoft.com/office/powerpoint/2010/main" val="344808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NOT a political history.  Will not explore either deep roots of anti-Semitism in the Christian Church, or the harm committed by Palestinian terrorists or the Israeli Defence Force, or the sufferings that have grown from settlements and the “Defence Wall”</a:t>
            </a:r>
          </a:p>
        </p:txBody>
      </p:sp>
      <p:sp>
        <p:nvSpPr>
          <p:cNvPr id="4" name="Slide Number Placeholder 3"/>
          <p:cNvSpPr>
            <a:spLocks noGrp="1"/>
          </p:cNvSpPr>
          <p:nvPr>
            <p:ph type="sldNum" sz="quarter" idx="10"/>
          </p:nvPr>
        </p:nvSpPr>
        <p:spPr/>
        <p:txBody>
          <a:bodyPr/>
          <a:lstStyle/>
          <a:p>
            <a:fld id="{8BD13651-B617-4193-9407-8643A1BE5AD1}" type="slidenum">
              <a:rPr lang="en-GB" smtClean="0"/>
              <a:t>3</a:t>
            </a:fld>
            <a:endParaRPr lang="en-GB"/>
          </a:p>
        </p:txBody>
      </p:sp>
    </p:spTree>
    <p:extLst>
      <p:ext uri="{BB962C8B-B14F-4D97-AF65-F5344CB8AC3E}">
        <p14:creationId xmlns:p14="http://schemas.microsoft.com/office/powerpoint/2010/main" val="1916830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8BD13651-B617-4193-9407-8643A1BE5AD1}" type="slidenum">
              <a:rPr lang="en-GB" smtClean="0"/>
              <a:t>12</a:t>
            </a:fld>
            <a:endParaRPr lang="en-GB"/>
          </a:p>
        </p:txBody>
      </p:sp>
    </p:spTree>
    <p:extLst>
      <p:ext uri="{BB962C8B-B14F-4D97-AF65-F5344CB8AC3E}">
        <p14:creationId xmlns:p14="http://schemas.microsoft.com/office/powerpoint/2010/main" val="191683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p-l-s-t    20</a:t>
            </a:r>
            <a:r>
              <a:rPr lang="en-GB" baseline="30000" dirty="0"/>
              <a:t>th</a:t>
            </a:r>
            <a:r>
              <a:rPr lang="en-GB" dirty="0"/>
              <a:t> dynasty Egypt 1150 BCE</a:t>
            </a:r>
          </a:p>
          <a:p>
            <a:r>
              <a:rPr lang="en-GB" dirty="0"/>
              <a:t>Assyrians:  </a:t>
            </a:r>
            <a:r>
              <a:rPr lang="en-GB" dirty="0" err="1"/>
              <a:t>Palashtu</a:t>
            </a:r>
            <a:r>
              <a:rPr lang="en-GB" dirty="0"/>
              <a:t> 800 BCE</a:t>
            </a:r>
          </a:p>
          <a:p>
            <a:r>
              <a:rPr lang="en-GB" dirty="0"/>
              <a:t>Herodotus: 5</a:t>
            </a:r>
            <a:r>
              <a:rPr lang="en-GB" baseline="30000" dirty="0"/>
              <a:t>th</a:t>
            </a:r>
            <a:r>
              <a:rPr lang="en-GB" dirty="0"/>
              <a:t> century BCE  BUT</a:t>
            </a:r>
            <a:r>
              <a:rPr lang="en-GB" baseline="0" dirty="0"/>
              <a:t> oldest MSS 900 CE</a:t>
            </a:r>
            <a:endParaRPr lang="en-GB" dirty="0"/>
          </a:p>
          <a:p>
            <a:r>
              <a:rPr lang="en-GB" dirty="0"/>
              <a:t>Aristotle: 340 BCE</a:t>
            </a:r>
          </a:p>
        </p:txBody>
      </p:sp>
      <p:sp>
        <p:nvSpPr>
          <p:cNvPr id="4" name="Slide Number Placeholder 3"/>
          <p:cNvSpPr>
            <a:spLocks noGrp="1"/>
          </p:cNvSpPr>
          <p:nvPr>
            <p:ph type="sldNum" sz="quarter" idx="10"/>
          </p:nvPr>
        </p:nvSpPr>
        <p:spPr/>
        <p:txBody>
          <a:bodyPr/>
          <a:lstStyle/>
          <a:p>
            <a:fld id="{8BD13651-B617-4193-9407-8643A1BE5AD1}" type="slidenum">
              <a:rPr lang="en-GB" smtClean="0"/>
              <a:t>16</a:t>
            </a:fld>
            <a:endParaRPr lang="en-GB"/>
          </a:p>
        </p:txBody>
      </p:sp>
    </p:spTree>
    <p:extLst>
      <p:ext uri="{BB962C8B-B14F-4D97-AF65-F5344CB8AC3E}">
        <p14:creationId xmlns:p14="http://schemas.microsoft.com/office/powerpoint/2010/main" val="2041787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136</a:t>
            </a:r>
            <a:r>
              <a:rPr lang="en-GB" baseline="0" dirty="0"/>
              <a:t> / 193 diplomatic recognition.  </a:t>
            </a:r>
          </a:p>
          <a:p>
            <a:r>
              <a:rPr lang="en-GB" baseline="0" dirty="0"/>
              <a:t>UK: recognises non-member observer status: 274:12 vote 2014</a:t>
            </a:r>
          </a:p>
          <a:p>
            <a:r>
              <a:rPr lang="en-GB" baseline="0" dirty="0"/>
              <a:t>Scotland: 2014 called for recognition</a:t>
            </a:r>
          </a:p>
          <a:p>
            <a:r>
              <a:rPr lang="en-GB" baseline="0" dirty="0"/>
              <a:t>US: would veto full recognition</a:t>
            </a:r>
            <a:endParaRPr lang="en-GB" dirty="0"/>
          </a:p>
        </p:txBody>
      </p:sp>
      <p:sp>
        <p:nvSpPr>
          <p:cNvPr id="4" name="Slide Number Placeholder 3"/>
          <p:cNvSpPr>
            <a:spLocks noGrp="1"/>
          </p:cNvSpPr>
          <p:nvPr>
            <p:ph type="sldNum" sz="quarter" idx="10"/>
          </p:nvPr>
        </p:nvSpPr>
        <p:spPr/>
        <p:txBody>
          <a:bodyPr/>
          <a:lstStyle/>
          <a:p>
            <a:fld id="{8BD13651-B617-4193-9407-8643A1BE5AD1}" type="slidenum">
              <a:rPr lang="en-GB" smtClean="0"/>
              <a:t>17</a:t>
            </a:fld>
            <a:endParaRPr lang="en-GB"/>
          </a:p>
        </p:txBody>
      </p:sp>
    </p:spTree>
    <p:extLst>
      <p:ext uri="{BB962C8B-B14F-4D97-AF65-F5344CB8AC3E}">
        <p14:creationId xmlns:p14="http://schemas.microsoft.com/office/powerpoint/2010/main" val="522867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Debate about which Arab peoples descended</a:t>
            </a:r>
            <a:r>
              <a:rPr lang="en-GB" baseline="0" dirty="0"/>
              <a:t> from Ishmael</a:t>
            </a:r>
            <a:endParaRPr lang="en-GB" dirty="0"/>
          </a:p>
        </p:txBody>
      </p:sp>
      <p:sp>
        <p:nvSpPr>
          <p:cNvPr id="4" name="Slide Number Placeholder 3"/>
          <p:cNvSpPr>
            <a:spLocks noGrp="1"/>
          </p:cNvSpPr>
          <p:nvPr>
            <p:ph type="sldNum" sz="quarter" idx="10"/>
          </p:nvPr>
        </p:nvSpPr>
        <p:spPr/>
        <p:txBody>
          <a:bodyPr/>
          <a:lstStyle/>
          <a:p>
            <a:fld id="{8BD13651-B617-4193-9407-8643A1BE5AD1}" type="slidenum">
              <a:rPr lang="en-GB" smtClean="0"/>
              <a:t>23</a:t>
            </a:fld>
            <a:endParaRPr lang="en-GB"/>
          </a:p>
        </p:txBody>
      </p:sp>
    </p:spTree>
    <p:extLst>
      <p:ext uri="{BB962C8B-B14F-4D97-AF65-F5344CB8AC3E}">
        <p14:creationId xmlns:p14="http://schemas.microsoft.com/office/powerpoint/2010/main" val="94491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if you do not drive out the inhabitants of the land, those you allow to remain will become barbs in your eyes and thorns in your sides. They will give you trouble in the land where you will live. And then I will do to you what I plan to do to them.’”</a:t>
            </a:r>
          </a:p>
        </p:txBody>
      </p:sp>
      <p:sp>
        <p:nvSpPr>
          <p:cNvPr id="4" name="Slide Number Placeholder 3"/>
          <p:cNvSpPr>
            <a:spLocks noGrp="1"/>
          </p:cNvSpPr>
          <p:nvPr>
            <p:ph type="sldNum" sz="quarter" idx="10"/>
          </p:nvPr>
        </p:nvSpPr>
        <p:spPr/>
        <p:txBody>
          <a:bodyPr/>
          <a:lstStyle/>
          <a:p>
            <a:fld id="{8BD13651-B617-4193-9407-8643A1BE5AD1}" type="slidenum">
              <a:rPr lang="en-GB" smtClean="0"/>
              <a:t>30</a:t>
            </a:fld>
            <a:endParaRPr lang="en-GB"/>
          </a:p>
        </p:txBody>
      </p:sp>
    </p:spTree>
    <p:extLst>
      <p:ext uri="{BB962C8B-B14F-4D97-AF65-F5344CB8AC3E}">
        <p14:creationId xmlns:p14="http://schemas.microsoft.com/office/powerpoint/2010/main" val="1335336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if you have been banished to the most distant land under the heavens, from there the Lord your God will gather you and bring you back. He will bring you to the land that belonged to your fathers, and you will take possession of it. He will make you more prosperous and numerous than your fathers.</a:t>
            </a:r>
          </a:p>
          <a:p>
            <a:r>
              <a:rPr lang="en-GB" dirty="0"/>
              <a:t>Deuteronomy 30:3-5</a:t>
            </a:r>
          </a:p>
        </p:txBody>
      </p:sp>
      <p:sp>
        <p:nvSpPr>
          <p:cNvPr id="4" name="Slide Number Placeholder 3"/>
          <p:cNvSpPr>
            <a:spLocks noGrp="1"/>
          </p:cNvSpPr>
          <p:nvPr>
            <p:ph type="sldNum" sz="quarter" idx="10"/>
          </p:nvPr>
        </p:nvSpPr>
        <p:spPr/>
        <p:txBody>
          <a:bodyPr/>
          <a:lstStyle/>
          <a:p>
            <a:fld id="{8BD13651-B617-4193-9407-8643A1BE5AD1}" type="slidenum">
              <a:rPr lang="en-GB" smtClean="0"/>
              <a:t>44</a:t>
            </a:fld>
            <a:endParaRPr lang="en-GB"/>
          </a:p>
        </p:txBody>
      </p:sp>
    </p:spTree>
    <p:extLst>
      <p:ext uri="{BB962C8B-B14F-4D97-AF65-F5344CB8AC3E}">
        <p14:creationId xmlns:p14="http://schemas.microsoft.com/office/powerpoint/2010/main" val="887144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when they met together, they asked him, “Lord, are you at this time going to restore the kingdom to Israel?”</a:t>
            </a:r>
            <a:br>
              <a:rPr lang="en-GB" dirty="0"/>
            </a:br>
            <a:r>
              <a:rPr lang="en-GB" dirty="0"/>
              <a:t>He said to them: “It is not for you to know the times or dates the Father has set by his own authority. But you will receive power when the Holy Spirit comes on you; and you will be my witnesses in Jerusalem, and in all Judea and Samaria, and to the ends of the earth.”   Acts 1 </a:t>
            </a:r>
            <a:r>
              <a:rPr lang="en-GB" baseline="30000" dirty="0"/>
              <a:t>6,7</a:t>
            </a:r>
          </a:p>
          <a:p>
            <a:endParaRPr lang="en-GB" baseline="30000" dirty="0"/>
          </a:p>
          <a:p>
            <a:r>
              <a:rPr lang="en-GB" dirty="0"/>
              <a:t>If you belong to Christ, then you are Abraham’s seed, and heirs according to the promise.    Galatians 3 </a:t>
            </a:r>
            <a:r>
              <a:rPr lang="en-GB" baseline="30000" dirty="0"/>
              <a:t>29</a:t>
            </a:r>
            <a:endParaRPr lang="en-GB" dirty="0"/>
          </a:p>
        </p:txBody>
      </p:sp>
      <p:sp>
        <p:nvSpPr>
          <p:cNvPr id="4" name="Slide Number Placeholder 3"/>
          <p:cNvSpPr>
            <a:spLocks noGrp="1"/>
          </p:cNvSpPr>
          <p:nvPr>
            <p:ph type="sldNum" sz="quarter" idx="10"/>
          </p:nvPr>
        </p:nvSpPr>
        <p:spPr/>
        <p:txBody>
          <a:bodyPr/>
          <a:lstStyle/>
          <a:p>
            <a:fld id="{8BD13651-B617-4193-9407-8643A1BE5AD1}" type="slidenum">
              <a:rPr lang="en-GB" smtClean="0"/>
              <a:t>50</a:t>
            </a:fld>
            <a:endParaRPr lang="en-GB"/>
          </a:p>
        </p:txBody>
      </p:sp>
    </p:spTree>
    <p:extLst>
      <p:ext uri="{BB962C8B-B14F-4D97-AF65-F5344CB8AC3E}">
        <p14:creationId xmlns:p14="http://schemas.microsoft.com/office/powerpoint/2010/main" val="1144501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November 9</a:t>
            </a:r>
            <a:r>
              <a:rPr lang="en-GB" baseline="30000" dirty="0"/>
              <a:t>th</a:t>
            </a:r>
            <a:r>
              <a:rPr lang="en-GB" dirty="0"/>
              <a:t> 1989</a:t>
            </a:r>
          </a:p>
        </p:txBody>
      </p:sp>
      <p:sp>
        <p:nvSpPr>
          <p:cNvPr id="4" name="Slide Number Placeholder 3"/>
          <p:cNvSpPr>
            <a:spLocks noGrp="1"/>
          </p:cNvSpPr>
          <p:nvPr>
            <p:ph type="sldNum" sz="quarter" idx="10"/>
          </p:nvPr>
        </p:nvSpPr>
        <p:spPr/>
        <p:txBody>
          <a:bodyPr/>
          <a:lstStyle/>
          <a:p>
            <a:fld id="{8BD13651-B617-4193-9407-8643A1BE5AD1}" type="slidenum">
              <a:rPr lang="en-GB" smtClean="0"/>
              <a:t>54</a:t>
            </a:fld>
            <a:endParaRPr lang="en-GB"/>
          </a:p>
        </p:txBody>
      </p:sp>
    </p:spTree>
    <p:extLst>
      <p:ext uri="{BB962C8B-B14F-4D97-AF65-F5344CB8AC3E}">
        <p14:creationId xmlns:p14="http://schemas.microsoft.com/office/powerpoint/2010/main" val="2930455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D13651-B617-4193-9407-8643A1BE5AD1}" type="slidenum">
              <a:rPr lang="en-GB" smtClean="0"/>
              <a:t>59</a:t>
            </a:fld>
            <a:endParaRPr lang="en-GB"/>
          </a:p>
        </p:txBody>
      </p:sp>
    </p:spTree>
    <p:extLst>
      <p:ext uri="{BB962C8B-B14F-4D97-AF65-F5344CB8AC3E}">
        <p14:creationId xmlns:p14="http://schemas.microsoft.com/office/powerpoint/2010/main" val="4034459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8BD13651-B617-4193-9407-8643A1BE5AD1}" type="slidenum">
              <a:rPr lang="en-GB" smtClean="0"/>
              <a:t>4</a:t>
            </a:fld>
            <a:endParaRPr lang="en-GB"/>
          </a:p>
        </p:txBody>
      </p:sp>
    </p:spTree>
    <p:extLst>
      <p:ext uri="{BB962C8B-B14F-4D97-AF65-F5344CB8AC3E}">
        <p14:creationId xmlns:p14="http://schemas.microsoft.com/office/powerpoint/2010/main" val="1916830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FF0000"/>
              </a:solidFill>
            </a:endParaRPr>
          </a:p>
          <a:p>
            <a:r>
              <a:rPr lang="en-GB" b="1" dirty="0">
                <a:solidFill>
                  <a:srgbClr val="FF0000"/>
                </a:solidFill>
              </a:rPr>
              <a:t>BOMB 29</a:t>
            </a:r>
            <a:r>
              <a:rPr lang="en-GB" b="1" baseline="30000" dirty="0">
                <a:solidFill>
                  <a:srgbClr val="FF0000"/>
                </a:solidFill>
              </a:rPr>
              <a:t>th</a:t>
            </a:r>
            <a:r>
              <a:rPr lang="en-GB" b="1" dirty="0">
                <a:solidFill>
                  <a:srgbClr val="FF0000"/>
                </a:solidFill>
              </a:rPr>
              <a:t> January 2004 Keren</a:t>
            </a:r>
            <a:r>
              <a:rPr lang="en-GB" b="1" baseline="0" dirty="0">
                <a:solidFill>
                  <a:srgbClr val="FF0000"/>
                </a:solidFill>
              </a:rPr>
              <a:t> Milchiker</a:t>
            </a:r>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8BD13651-B617-4193-9407-8643A1BE5AD1}" type="slidenum">
              <a:rPr lang="en-GB" smtClean="0"/>
              <a:t>5</a:t>
            </a:fld>
            <a:endParaRPr lang="en-GB"/>
          </a:p>
        </p:txBody>
      </p:sp>
    </p:spTree>
    <p:extLst>
      <p:ext uri="{BB962C8B-B14F-4D97-AF65-F5344CB8AC3E}">
        <p14:creationId xmlns:p14="http://schemas.microsoft.com/office/powerpoint/2010/main" val="191683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8BD13651-B617-4193-9407-8643A1BE5AD1}" type="slidenum">
              <a:rPr lang="en-GB" smtClean="0"/>
              <a:t>6</a:t>
            </a:fld>
            <a:endParaRPr lang="en-GB"/>
          </a:p>
        </p:txBody>
      </p:sp>
    </p:spTree>
    <p:extLst>
      <p:ext uri="{BB962C8B-B14F-4D97-AF65-F5344CB8AC3E}">
        <p14:creationId xmlns:p14="http://schemas.microsoft.com/office/powerpoint/2010/main" val="191683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8BD13651-B617-4193-9407-8643A1BE5AD1}" type="slidenum">
              <a:rPr lang="en-GB" smtClean="0"/>
              <a:t>7</a:t>
            </a:fld>
            <a:endParaRPr lang="en-GB"/>
          </a:p>
        </p:txBody>
      </p:sp>
    </p:spTree>
    <p:extLst>
      <p:ext uri="{BB962C8B-B14F-4D97-AF65-F5344CB8AC3E}">
        <p14:creationId xmlns:p14="http://schemas.microsoft.com/office/powerpoint/2010/main" val="191683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8BD13651-B617-4193-9407-8643A1BE5AD1}" type="slidenum">
              <a:rPr lang="en-GB" smtClean="0"/>
              <a:t>8</a:t>
            </a:fld>
            <a:endParaRPr lang="en-GB"/>
          </a:p>
        </p:txBody>
      </p:sp>
    </p:spTree>
    <p:extLst>
      <p:ext uri="{BB962C8B-B14F-4D97-AF65-F5344CB8AC3E}">
        <p14:creationId xmlns:p14="http://schemas.microsoft.com/office/powerpoint/2010/main" val="1916830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8BD13651-B617-4193-9407-8643A1BE5AD1}" type="slidenum">
              <a:rPr lang="en-GB" smtClean="0"/>
              <a:t>9</a:t>
            </a:fld>
            <a:endParaRPr lang="en-GB"/>
          </a:p>
        </p:txBody>
      </p:sp>
    </p:spTree>
    <p:extLst>
      <p:ext uri="{BB962C8B-B14F-4D97-AF65-F5344CB8AC3E}">
        <p14:creationId xmlns:p14="http://schemas.microsoft.com/office/powerpoint/2010/main" val="1916830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NOT a political history.  Will not explore either deep roots of anti-Semitism in the Christian Church, or the harm committed by Palestinian terrorists or the Israeli Defence Force, or the sufferings that have grown from settlements and the “Defence Wall”</a:t>
            </a:r>
          </a:p>
        </p:txBody>
      </p:sp>
      <p:sp>
        <p:nvSpPr>
          <p:cNvPr id="4" name="Slide Number Placeholder 3"/>
          <p:cNvSpPr>
            <a:spLocks noGrp="1"/>
          </p:cNvSpPr>
          <p:nvPr>
            <p:ph type="sldNum" sz="quarter" idx="10"/>
          </p:nvPr>
        </p:nvSpPr>
        <p:spPr/>
        <p:txBody>
          <a:bodyPr/>
          <a:lstStyle/>
          <a:p>
            <a:fld id="{8BD13651-B617-4193-9407-8643A1BE5AD1}" type="slidenum">
              <a:rPr lang="en-GB" smtClean="0"/>
              <a:t>10</a:t>
            </a:fld>
            <a:endParaRPr lang="en-GB"/>
          </a:p>
        </p:txBody>
      </p:sp>
    </p:spTree>
    <p:extLst>
      <p:ext uri="{BB962C8B-B14F-4D97-AF65-F5344CB8AC3E}">
        <p14:creationId xmlns:p14="http://schemas.microsoft.com/office/powerpoint/2010/main" val="1916830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NOT a political history.  Will not explore either deep roots of anti-Semitism in the Christian Church, or the harm committed by Palestinian terrorists or the Israeli Defence Force, or the sufferings that have grown from settlements and the “Defence Wall”</a:t>
            </a:r>
          </a:p>
        </p:txBody>
      </p:sp>
      <p:sp>
        <p:nvSpPr>
          <p:cNvPr id="4" name="Slide Number Placeholder 3"/>
          <p:cNvSpPr>
            <a:spLocks noGrp="1"/>
          </p:cNvSpPr>
          <p:nvPr>
            <p:ph type="sldNum" sz="quarter" idx="10"/>
          </p:nvPr>
        </p:nvSpPr>
        <p:spPr/>
        <p:txBody>
          <a:bodyPr/>
          <a:lstStyle/>
          <a:p>
            <a:fld id="{8BD13651-B617-4193-9407-8643A1BE5AD1}" type="slidenum">
              <a:rPr lang="en-GB" smtClean="0"/>
              <a:t>11</a:t>
            </a:fld>
            <a:endParaRPr lang="en-GB"/>
          </a:p>
        </p:txBody>
      </p:sp>
    </p:spTree>
    <p:extLst>
      <p:ext uri="{BB962C8B-B14F-4D97-AF65-F5344CB8AC3E}">
        <p14:creationId xmlns:p14="http://schemas.microsoft.com/office/powerpoint/2010/main" val="1916830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CC82D6-0502-4065-A7F1-E2750789918E}" type="datetimeFigureOut">
              <a:rPr lang="en-GB" smtClean="0"/>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22890249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CC82D6-0502-4065-A7F1-E2750789918E}" type="datetimeFigureOut">
              <a:rPr lang="en-GB" smtClean="0"/>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267849705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CC82D6-0502-4065-A7F1-E2750789918E}" type="datetimeFigureOut">
              <a:rPr lang="en-GB" smtClean="0"/>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8567362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CC82D6-0502-4065-A7F1-E2750789918E}" type="datetimeFigureOut">
              <a:rPr lang="en-GB" smtClean="0"/>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123044967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CC82D6-0502-4065-A7F1-E2750789918E}" type="datetimeFigureOut">
              <a:rPr lang="en-GB" smtClean="0"/>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101569737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CC82D6-0502-4065-A7F1-E2750789918E}" type="datetimeFigureOut">
              <a:rPr lang="en-GB" smtClean="0"/>
              <a:t>11/06/2020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302590949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CC82D6-0502-4065-A7F1-E2750789918E}" type="datetimeFigureOut">
              <a:rPr lang="en-GB" smtClean="0"/>
              <a:t>11/06/2020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207563229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CC82D6-0502-4065-A7F1-E2750789918E}" type="datetimeFigureOut">
              <a:rPr lang="en-GB" smtClean="0"/>
              <a:t>11/06/2020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67102035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C82D6-0502-4065-A7F1-E2750789918E}" type="datetimeFigureOut">
              <a:rPr lang="en-GB" smtClean="0"/>
              <a:t>11/06/2020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81777965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CC82D6-0502-4065-A7F1-E2750789918E}" type="datetimeFigureOut">
              <a:rPr lang="en-GB" smtClean="0"/>
              <a:t>11/06/2020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132390643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CC82D6-0502-4065-A7F1-E2750789918E}" type="datetimeFigureOut">
              <a:rPr lang="en-GB" smtClean="0"/>
              <a:t>11/06/2020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42AE2F-7374-4B8E-92C8-3D41E2B71789}" type="slidenum">
              <a:rPr lang="en-GB" smtClean="0"/>
              <a:t>‹#›</a:t>
            </a:fld>
            <a:endParaRPr lang="en-GB"/>
          </a:p>
        </p:txBody>
      </p:sp>
    </p:spTree>
    <p:extLst>
      <p:ext uri="{BB962C8B-B14F-4D97-AF65-F5344CB8AC3E}">
        <p14:creationId xmlns:p14="http://schemas.microsoft.com/office/powerpoint/2010/main" val="324773102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0CC82D6-0502-4065-A7F1-E2750789918E}" type="datetimeFigureOut">
              <a:rPr lang="en-GB" smtClean="0"/>
              <a:t>11/06/2020</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942AE2F-7374-4B8E-92C8-3D41E2B71789}" type="slidenum">
              <a:rPr lang="en-GB" smtClean="0"/>
              <a:t>‹#›</a:t>
            </a:fld>
            <a:endParaRPr lang="en-GB"/>
          </a:p>
        </p:txBody>
      </p:sp>
    </p:spTree>
    <p:extLst>
      <p:ext uri="{BB962C8B-B14F-4D97-AF65-F5344CB8AC3E}">
        <p14:creationId xmlns:p14="http://schemas.microsoft.com/office/powerpoint/2010/main" val="1793100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3.png"/><Relationship Id="rId7" Type="http://schemas.openxmlformats.org/officeDocument/2006/relationships/image" Target="../media/image18.wmf"/><Relationship Id="rId12"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7.wmf"/><Relationship Id="rId11" Type="http://schemas.openxmlformats.org/officeDocument/2006/relationships/image" Target="../media/image5.jpeg"/><Relationship Id="rId5" Type="http://schemas.openxmlformats.org/officeDocument/2006/relationships/image" Target="../media/image16.wmf"/><Relationship Id="rId10" Type="http://schemas.openxmlformats.org/officeDocument/2006/relationships/image" Target="../media/image21.gif"/><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image" Target="../media/image21.gi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3.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gi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5.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image" Target="../media/image22.jpe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2.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2.jpe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w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2.jpe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31.jpe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2.jpe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22.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2.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22.jpe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22.jpe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2.jpe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7.wmf"/><Relationship Id="rId5" Type="http://schemas.openxmlformats.org/officeDocument/2006/relationships/image" Target="../media/image22.jpe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5.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gif"/></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gi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gif"/></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gif"/></Relationships>
</file>

<file path=ppt/slides/_rels/slide44.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4.jpeg"/><Relationship Id="rId7" Type="http://schemas.openxmlformats.org/officeDocument/2006/relationships/image" Target="../media/image42.w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wmf"/><Relationship Id="rId5" Type="http://schemas.openxmlformats.org/officeDocument/2006/relationships/image" Target="../media/image40.wmf"/><Relationship Id="rId10" Type="http://schemas.openxmlformats.org/officeDocument/2006/relationships/image" Target="../media/image2.gif"/><Relationship Id="rId4" Type="http://schemas.openxmlformats.org/officeDocument/2006/relationships/image" Target="../media/image3.png"/><Relationship Id="rId9" Type="http://schemas.openxmlformats.org/officeDocument/2006/relationships/image" Target="../media/image43.wmf"/></Relationships>
</file>

<file path=ppt/slides/_rels/slide45.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png"/><Relationship Id="rId7" Type="http://schemas.openxmlformats.org/officeDocument/2006/relationships/image" Target="../media/image37.w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slides/_rels/slide46.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png"/><Relationship Id="rId7" Type="http://schemas.openxmlformats.org/officeDocument/2006/relationships/image" Target="../media/image37.w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slides/_rels/slide47.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png"/><Relationship Id="rId7" Type="http://schemas.openxmlformats.org/officeDocument/2006/relationships/image" Target="../media/image37.w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gif"/></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21.gi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4.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3.png"/><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6.png"/><Relationship Id="rId4"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98170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7967" y="399669"/>
            <a:ext cx="767736" cy="65175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902" y="297678"/>
            <a:ext cx="1608088" cy="1135810"/>
          </a:xfrm>
          <a:prstGeom prst="rect">
            <a:avLst/>
          </a:prstGeom>
        </p:spPr>
      </p:pic>
      <p:sp>
        <p:nvSpPr>
          <p:cNvPr id="4" name="TextBox 3"/>
          <p:cNvSpPr txBox="1"/>
          <p:nvPr/>
        </p:nvSpPr>
        <p:spPr>
          <a:xfrm>
            <a:off x="549348" y="1460457"/>
            <a:ext cx="7901288" cy="2308324"/>
          </a:xfrm>
          <a:prstGeom prst="rect">
            <a:avLst/>
          </a:prstGeom>
          <a:noFill/>
        </p:spPr>
        <p:txBody>
          <a:bodyPr wrap="square" rtlCol="0">
            <a:spAutoFit/>
          </a:bodyPr>
          <a:lstStyle/>
          <a:p>
            <a:r>
              <a:rPr lang="en-GB" sz="2400" dirty="0">
                <a:solidFill>
                  <a:srgbClr val="0000FF"/>
                </a:solidFill>
                <a:effectLst>
                  <a:outerShdw blurRad="38100" dist="38100" dir="2700000" algn="tl">
                    <a:srgbClr val="000000">
                      <a:alpha val="43137"/>
                    </a:srgbClr>
                  </a:outerShdw>
                </a:effectLst>
              </a:rPr>
              <a:t>What are “</a:t>
            </a:r>
            <a:r>
              <a:rPr lang="en-GB" sz="2400" dirty="0">
                <a:solidFill>
                  <a:srgbClr val="FF0000"/>
                </a:solidFill>
                <a:effectLst>
                  <a:outerShdw blurRad="38100" dist="38100" dir="2700000" algn="tl">
                    <a:srgbClr val="000000">
                      <a:alpha val="43137"/>
                    </a:srgbClr>
                  </a:outerShdw>
                </a:effectLst>
              </a:rPr>
              <a:t>Israel</a:t>
            </a:r>
            <a:r>
              <a:rPr lang="en-GB" sz="2400" dirty="0">
                <a:solidFill>
                  <a:srgbClr val="0000FF"/>
                </a:solidFill>
                <a:effectLst>
                  <a:outerShdw blurRad="38100" dist="38100" dir="2700000" algn="tl">
                    <a:srgbClr val="000000">
                      <a:alpha val="43137"/>
                    </a:srgbClr>
                  </a:outerShdw>
                </a:effectLst>
              </a:rPr>
              <a:t>” and “</a:t>
            </a:r>
            <a:r>
              <a:rPr lang="en-GB" sz="2400" dirty="0">
                <a:solidFill>
                  <a:srgbClr val="FF0000"/>
                </a:solidFill>
                <a:effectLst>
                  <a:outerShdw blurRad="38100" dist="38100" dir="2700000" algn="tl">
                    <a:srgbClr val="000000">
                      <a:alpha val="43137"/>
                    </a:srgbClr>
                  </a:outerShdw>
                </a:effectLst>
              </a:rPr>
              <a:t>Palestine</a:t>
            </a:r>
            <a:r>
              <a:rPr lang="en-GB" sz="2400" dirty="0">
                <a:solidFill>
                  <a:srgbClr val="0000FF"/>
                </a:solidFill>
                <a:effectLst>
                  <a:outerShdw blurRad="38100" dist="38100" dir="2700000" algn="tl">
                    <a:srgbClr val="000000">
                      <a:alpha val="43137"/>
                    </a:srgbClr>
                  </a:outerShdw>
                </a:effectLst>
              </a:rPr>
              <a:t>”?</a:t>
            </a:r>
          </a:p>
          <a:p>
            <a:r>
              <a:rPr lang="en-GB" sz="2400" dirty="0">
                <a:solidFill>
                  <a:srgbClr val="0000FF"/>
                </a:solidFill>
                <a:effectLst>
                  <a:outerShdw blurRad="38100" dist="38100" dir="2700000" algn="tl">
                    <a:srgbClr val="000000">
                      <a:alpha val="43137"/>
                    </a:srgbClr>
                  </a:outerShdw>
                </a:effectLst>
              </a:rPr>
              <a:t>What </a:t>
            </a:r>
            <a:r>
              <a:rPr lang="en-GB" sz="2400" dirty="0">
                <a:solidFill>
                  <a:srgbClr val="FF0000"/>
                </a:solidFill>
                <a:effectLst>
                  <a:outerShdw blurRad="38100" dist="38100" dir="2700000" algn="tl">
                    <a:srgbClr val="000000">
                      <a:alpha val="43137"/>
                    </a:srgbClr>
                  </a:outerShdw>
                </a:effectLst>
              </a:rPr>
              <a:t>were</a:t>
            </a:r>
            <a:r>
              <a:rPr lang="en-GB" sz="2400" dirty="0">
                <a:solidFill>
                  <a:srgbClr val="0000FF"/>
                </a:solidFill>
                <a:effectLst>
                  <a:outerShdw blurRad="38100" dist="38100" dir="2700000" algn="tl">
                    <a:srgbClr val="000000">
                      <a:alpha val="43137"/>
                    </a:srgbClr>
                  </a:outerShdw>
                </a:effectLst>
              </a:rPr>
              <a:t> the promises made about the Land?</a:t>
            </a:r>
          </a:p>
          <a:p>
            <a:r>
              <a:rPr lang="en-GB" sz="2400" dirty="0">
                <a:solidFill>
                  <a:srgbClr val="0000FF"/>
                </a:solidFill>
                <a:effectLst>
                  <a:outerShdw blurRad="38100" dist="38100" dir="2700000" algn="tl">
                    <a:srgbClr val="000000">
                      <a:alpha val="43137"/>
                    </a:srgbClr>
                  </a:outerShdw>
                </a:effectLst>
              </a:rPr>
              <a:t>What land was </a:t>
            </a:r>
            <a:r>
              <a:rPr lang="en-GB" sz="2400" dirty="0">
                <a:solidFill>
                  <a:srgbClr val="FF0000"/>
                </a:solidFill>
                <a:effectLst>
                  <a:outerShdw blurRad="38100" dist="38100" dir="2700000" algn="tl">
                    <a:srgbClr val="000000">
                      <a:alpha val="43137"/>
                    </a:srgbClr>
                  </a:outerShdw>
                </a:effectLst>
              </a:rPr>
              <a:t>actually taken </a:t>
            </a:r>
            <a:r>
              <a:rPr lang="en-GB" sz="2400" dirty="0">
                <a:solidFill>
                  <a:srgbClr val="0000FF"/>
                </a:solidFill>
                <a:effectLst>
                  <a:outerShdw blurRad="38100" dist="38100" dir="2700000" algn="tl">
                    <a:srgbClr val="000000">
                      <a:alpha val="43137"/>
                    </a:srgbClr>
                  </a:outerShdw>
                </a:effectLst>
              </a:rPr>
              <a:t>in Bible times?</a:t>
            </a:r>
          </a:p>
          <a:p>
            <a:r>
              <a:rPr lang="en-GB" sz="2400" dirty="0">
                <a:solidFill>
                  <a:srgbClr val="0000FF"/>
                </a:solidFill>
                <a:effectLst>
                  <a:outerShdw blurRad="38100" dist="38100" dir="2700000" algn="tl">
                    <a:srgbClr val="000000">
                      <a:alpha val="43137"/>
                    </a:srgbClr>
                  </a:outerShdw>
                </a:effectLst>
              </a:rPr>
              <a:t>Were the promises </a:t>
            </a:r>
            <a:r>
              <a:rPr lang="en-GB" sz="2400" dirty="0">
                <a:solidFill>
                  <a:srgbClr val="FF0000"/>
                </a:solidFill>
                <a:effectLst>
                  <a:outerShdw blurRad="38100" dist="38100" dir="2700000" algn="tl">
                    <a:srgbClr val="000000">
                      <a:alpha val="43137"/>
                    </a:srgbClr>
                  </a:outerShdw>
                </a:effectLst>
              </a:rPr>
              <a:t>outright</a:t>
            </a:r>
            <a:r>
              <a:rPr lang="en-GB" sz="2400" dirty="0">
                <a:solidFill>
                  <a:srgbClr val="0000FF"/>
                </a:solidFill>
                <a:effectLst>
                  <a:outerShdw blurRad="38100" dist="38100" dir="2700000" algn="tl">
                    <a:srgbClr val="000000">
                      <a:alpha val="43137"/>
                    </a:srgbClr>
                  </a:outerShdw>
                </a:effectLst>
              </a:rPr>
              <a:t> – or </a:t>
            </a:r>
            <a:r>
              <a:rPr lang="en-GB" sz="2400" dirty="0">
                <a:solidFill>
                  <a:srgbClr val="FF0000"/>
                </a:solidFill>
                <a:effectLst>
                  <a:outerShdw blurRad="38100" dist="38100" dir="2700000" algn="tl">
                    <a:srgbClr val="000000">
                      <a:alpha val="43137"/>
                    </a:srgbClr>
                  </a:outerShdw>
                </a:effectLst>
              </a:rPr>
              <a:t>conditional</a:t>
            </a:r>
            <a:r>
              <a:rPr lang="en-GB" sz="2400" dirty="0">
                <a:solidFill>
                  <a:srgbClr val="0000FF"/>
                </a:solidFill>
                <a:effectLst>
                  <a:outerShdw blurRad="38100" dist="38100" dir="2700000" algn="tl">
                    <a:srgbClr val="000000">
                      <a:alpha val="43137"/>
                    </a:srgbClr>
                  </a:outerShdw>
                </a:effectLst>
              </a:rPr>
              <a:t>?</a:t>
            </a:r>
          </a:p>
          <a:p>
            <a:r>
              <a:rPr lang="en-GB" sz="2400" dirty="0">
                <a:solidFill>
                  <a:srgbClr val="0000FF"/>
                </a:solidFill>
                <a:effectLst>
                  <a:outerShdw blurRad="38100" dist="38100" dir="2700000" algn="tl">
                    <a:srgbClr val="000000">
                      <a:alpha val="43137"/>
                    </a:srgbClr>
                  </a:outerShdw>
                </a:effectLst>
              </a:rPr>
              <a:t>Do the Exilic “</a:t>
            </a:r>
            <a:r>
              <a:rPr lang="en-GB" sz="2400" dirty="0">
                <a:solidFill>
                  <a:srgbClr val="FF0000"/>
                </a:solidFill>
                <a:effectLst>
                  <a:outerShdw blurRad="38100" dist="38100" dir="2700000" algn="tl">
                    <a:srgbClr val="000000">
                      <a:alpha val="43137"/>
                    </a:srgbClr>
                  </a:outerShdw>
                </a:effectLst>
              </a:rPr>
              <a:t>return</a:t>
            </a:r>
            <a:r>
              <a:rPr lang="en-GB" sz="2400" dirty="0">
                <a:solidFill>
                  <a:srgbClr val="0000FF"/>
                </a:solidFill>
                <a:effectLst>
                  <a:outerShdw blurRad="38100" dist="38100" dir="2700000" algn="tl">
                    <a:srgbClr val="000000">
                      <a:alpha val="43137"/>
                    </a:srgbClr>
                  </a:outerShdw>
                </a:effectLst>
              </a:rPr>
              <a:t>” prophecies refer to </a:t>
            </a:r>
            <a:r>
              <a:rPr lang="en-GB" sz="2400" dirty="0">
                <a:solidFill>
                  <a:srgbClr val="FF0000"/>
                </a:solidFill>
                <a:effectLst>
                  <a:outerShdw blurRad="38100" dist="38100" dir="2700000" algn="tl">
                    <a:srgbClr val="000000">
                      <a:alpha val="43137"/>
                    </a:srgbClr>
                  </a:outerShdw>
                </a:effectLst>
              </a:rPr>
              <a:t>modern times</a:t>
            </a:r>
            <a:r>
              <a:rPr lang="en-GB" sz="2400" dirty="0">
                <a:solidFill>
                  <a:srgbClr val="0000FF"/>
                </a:solidFill>
                <a:effectLst>
                  <a:outerShdw blurRad="38100" dist="38100" dir="2700000" algn="tl">
                    <a:srgbClr val="000000">
                      <a:alpha val="43137"/>
                    </a:srgbClr>
                  </a:outerShdw>
                </a:effectLst>
              </a:rPr>
              <a:t>?</a:t>
            </a:r>
          </a:p>
          <a:p>
            <a:r>
              <a:rPr lang="en-GB" sz="2400" dirty="0">
                <a:solidFill>
                  <a:srgbClr val="0000FF"/>
                </a:solidFill>
                <a:effectLst>
                  <a:outerShdw blurRad="38100" dist="38100" dir="2700000" algn="tl">
                    <a:srgbClr val="000000">
                      <a:alpha val="43137"/>
                    </a:srgbClr>
                  </a:outerShdw>
                </a:effectLst>
              </a:rPr>
              <a:t>How do </a:t>
            </a:r>
            <a:r>
              <a:rPr lang="en-GB" sz="2400" dirty="0">
                <a:solidFill>
                  <a:srgbClr val="FF0000"/>
                </a:solidFill>
                <a:effectLst>
                  <a:outerShdw blurRad="38100" dist="38100" dir="2700000" algn="tl">
                    <a:srgbClr val="000000">
                      <a:alpha val="43137"/>
                    </a:srgbClr>
                  </a:outerShdw>
                </a:effectLst>
              </a:rPr>
              <a:t>different</a:t>
            </a:r>
            <a:r>
              <a:rPr lang="en-GB" sz="2400" dirty="0">
                <a:solidFill>
                  <a:srgbClr val="0000FF"/>
                </a:solidFill>
                <a:effectLst>
                  <a:outerShdw blurRad="38100" dist="38100" dir="2700000" algn="tl">
                    <a:srgbClr val="000000">
                      <a:alpha val="43137"/>
                    </a:srgbClr>
                  </a:outerShdw>
                </a:effectLst>
              </a:rPr>
              <a:t> people </a:t>
            </a:r>
            <a:r>
              <a:rPr lang="en-GB" sz="2400" dirty="0">
                <a:solidFill>
                  <a:srgbClr val="FF0000"/>
                </a:solidFill>
                <a:effectLst>
                  <a:outerShdw blurRad="38100" dist="38100" dir="2700000" algn="tl">
                    <a:srgbClr val="000000">
                      <a:alpha val="43137"/>
                    </a:srgbClr>
                  </a:outerShdw>
                </a:effectLst>
              </a:rPr>
              <a:t>understand</a:t>
            </a:r>
            <a:r>
              <a:rPr lang="en-GB" sz="2400" dirty="0">
                <a:solidFill>
                  <a:srgbClr val="0000FF"/>
                </a:solidFill>
                <a:effectLst>
                  <a:outerShdw blurRad="38100" dist="38100" dir="2700000" algn="tl">
                    <a:srgbClr val="000000">
                      <a:alpha val="43137"/>
                    </a:srgbClr>
                  </a:outerShdw>
                </a:effectLst>
              </a:rPr>
              <a:t> all this?</a:t>
            </a:r>
          </a:p>
        </p:txBody>
      </p:sp>
    </p:spTree>
    <p:extLst>
      <p:ext uri="{BB962C8B-B14F-4D97-AF65-F5344CB8AC3E}">
        <p14:creationId xmlns:p14="http://schemas.microsoft.com/office/powerpoint/2010/main" val="20848587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4" name="TextBox 3"/>
          <p:cNvSpPr txBox="1"/>
          <p:nvPr/>
        </p:nvSpPr>
        <p:spPr>
          <a:xfrm>
            <a:off x="539552" y="1505280"/>
            <a:ext cx="7166945" cy="2246769"/>
          </a:xfrm>
          <a:prstGeom prst="rect">
            <a:avLst/>
          </a:prstGeom>
          <a:noFill/>
        </p:spPr>
        <p:txBody>
          <a:bodyPr wrap="square" rtlCol="0">
            <a:spAutoFit/>
          </a:bodyPr>
          <a:lstStyle/>
          <a:p>
            <a:r>
              <a:rPr lang="en-GB" sz="2800" dirty="0">
                <a:solidFill>
                  <a:srgbClr val="FF0000"/>
                </a:solidFill>
                <a:effectLst>
                  <a:outerShdw blurRad="38100" dist="38100" dir="2700000" algn="tl">
                    <a:srgbClr val="000000">
                      <a:alpha val="43137"/>
                    </a:srgbClr>
                  </a:outerShdw>
                </a:effectLst>
              </a:rPr>
              <a:t>Luke 10 </a:t>
            </a:r>
            <a:r>
              <a:rPr lang="en-GB" sz="2800" baseline="30000" dirty="0">
                <a:solidFill>
                  <a:srgbClr val="FF0000"/>
                </a:solidFill>
                <a:effectLst>
                  <a:outerShdw blurRad="38100" dist="38100" dir="2700000" algn="tl">
                    <a:srgbClr val="000000">
                      <a:alpha val="43137"/>
                    </a:srgbClr>
                  </a:outerShdw>
                </a:effectLst>
              </a:rPr>
              <a:t>25  </a:t>
            </a:r>
            <a:r>
              <a:rPr lang="en-GB" sz="2800" dirty="0">
                <a:solidFill>
                  <a:srgbClr val="0000FF"/>
                </a:solidFill>
                <a:effectLst>
                  <a:outerShdw blurRad="38100" dist="38100" dir="2700000" algn="tl">
                    <a:srgbClr val="000000">
                      <a:alpha val="43137"/>
                    </a:srgbClr>
                  </a:outerShdw>
                </a:effectLst>
              </a:rPr>
              <a:t>On one occasion an expert in the law stood up to test Jesus. “Teacher,” he asked, “what must I do to inherit eternal life?”</a:t>
            </a:r>
            <a:br>
              <a:rPr lang="en-GB" sz="2800" dirty="0">
                <a:solidFill>
                  <a:srgbClr val="0000FF"/>
                </a:solidFill>
                <a:effectLst>
                  <a:outerShdw blurRad="38100" dist="38100" dir="2700000" algn="tl">
                    <a:srgbClr val="000000">
                      <a:alpha val="43137"/>
                    </a:srgbClr>
                  </a:outerShdw>
                </a:effectLst>
              </a:rPr>
            </a:br>
            <a:r>
              <a:rPr lang="en-GB" sz="2800" baseline="30000" dirty="0">
                <a:solidFill>
                  <a:srgbClr val="FF0000"/>
                </a:solidFill>
                <a:effectLst>
                  <a:outerShdw blurRad="38100" dist="38100" dir="2700000" algn="tl">
                    <a:srgbClr val="000000">
                      <a:alpha val="43137"/>
                    </a:srgbClr>
                  </a:outerShdw>
                </a:effectLst>
              </a:rPr>
              <a:t>26 </a:t>
            </a:r>
            <a:r>
              <a:rPr lang="en-GB" sz="2800" baseline="30000" dirty="0">
                <a:solidFill>
                  <a:srgbClr val="0000FF"/>
                </a:solidFill>
                <a:effectLst>
                  <a:outerShdw blurRad="38100" dist="38100" dir="2700000" algn="tl">
                    <a:srgbClr val="000000">
                      <a:alpha val="43137"/>
                    </a:srgbClr>
                  </a:outerShdw>
                </a:effectLst>
              </a:rPr>
              <a:t> </a:t>
            </a:r>
            <a:r>
              <a:rPr lang="en-GB" sz="2800" dirty="0">
                <a:solidFill>
                  <a:srgbClr val="0000FF"/>
                </a:solidFill>
                <a:effectLst>
                  <a:outerShdw blurRad="38100" dist="38100" dir="2700000" algn="tl">
                    <a:srgbClr val="000000">
                      <a:alpha val="43137"/>
                    </a:srgbClr>
                  </a:outerShdw>
                </a:effectLst>
              </a:rPr>
              <a:t>“What is written in the Law?” he replied. “How do you read it?”</a:t>
            </a:r>
            <a:endParaRPr lang="en-GB" sz="2500" dirty="0">
              <a:solidFill>
                <a:srgbClr val="0000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8851" r="12822"/>
          <a:stretch/>
        </p:blipFill>
        <p:spPr>
          <a:xfrm>
            <a:off x="7370345" y="1579559"/>
            <a:ext cx="1434905" cy="210007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7967" y="399669"/>
            <a:ext cx="767736" cy="65175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902" y="297678"/>
            <a:ext cx="1608088" cy="1135810"/>
          </a:xfrm>
          <a:prstGeom prst="rect">
            <a:avLst/>
          </a:prstGeom>
        </p:spPr>
      </p:pic>
    </p:spTree>
    <p:extLst>
      <p:ext uri="{BB962C8B-B14F-4D97-AF65-F5344CB8AC3E}">
        <p14:creationId xmlns:p14="http://schemas.microsoft.com/office/powerpoint/2010/main" val="19089794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61885" y="3232686"/>
            <a:ext cx="3207434" cy="492443"/>
          </a:xfrm>
          <a:prstGeom prst="rect">
            <a:avLst/>
          </a:prstGeom>
          <a:solidFill>
            <a:srgbClr val="FFFF66"/>
          </a:solidFill>
        </p:spPr>
        <p:txBody>
          <a:bodyPr wrap="square" rtlCol="0">
            <a:spAutoFit/>
          </a:bodyPr>
          <a:lstStyle/>
          <a:p>
            <a:pPr>
              <a:spcBef>
                <a:spcPts val="600"/>
              </a:spcBef>
            </a:pPr>
            <a:endParaRPr lang="en-GB" sz="2600" dirty="0">
              <a:solidFill>
                <a:srgbClr val="0000FF"/>
              </a:solidFill>
              <a:effectLst>
                <a:outerShdw blurRad="38100" dist="38100" dir="2700000" algn="tl">
                  <a:srgbClr val="000000">
                    <a:alpha val="43137"/>
                  </a:srgbClr>
                </a:outerShdw>
              </a:effectLst>
            </a:endParaRPr>
          </a:p>
        </p:txBody>
      </p:sp>
      <p:sp>
        <p:nvSpPr>
          <p:cNvPr id="10" name="TextBox 9"/>
          <p:cNvSpPr txBox="1"/>
          <p:nvPr/>
        </p:nvSpPr>
        <p:spPr>
          <a:xfrm>
            <a:off x="1111333" y="2781675"/>
            <a:ext cx="2308539" cy="492443"/>
          </a:xfrm>
          <a:prstGeom prst="rect">
            <a:avLst/>
          </a:prstGeom>
          <a:solidFill>
            <a:srgbClr val="FFFF66"/>
          </a:solidFill>
        </p:spPr>
        <p:txBody>
          <a:bodyPr wrap="square" rtlCol="0">
            <a:spAutoFit/>
          </a:bodyPr>
          <a:lstStyle/>
          <a:p>
            <a:pPr>
              <a:spcBef>
                <a:spcPts val="600"/>
              </a:spcBef>
            </a:pPr>
            <a:endParaRPr lang="en-GB" sz="2600" dirty="0">
              <a:solidFill>
                <a:srgbClr val="0000FF"/>
              </a:solidFill>
              <a:effectLst>
                <a:outerShdw blurRad="38100" dist="38100" dir="2700000" algn="tl">
                  <a:srgbClr val="000000">
                    <a:alpha val="43137"/>
                  </a:srgbClr>
                </a:outerShdw>
              </a:effectLst>
            </a:endParaRPr>
          </a:p>
        </p:txBody>
      </p:sp>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8851" r="12822"/>
          <a:stretch/>
        </p:blipFill>
        <p:spPr>
          <a:xfrm>
            <a:off x="7370345" y="1579559"/>
            <a:ext cx="1434905" cy="210007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7967" y="399669"/>
            <a:ext cx="767736" cy="65175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902" y="297678"/>
            <a:ext cx="1608088" cy="1135810"/>
          </a:xfrm>
          <a:prstGeom prst="rect">
            <a:avLst/>
          </a:prstGeom>
        </p:spPr>
      </p:pic>
      <p:sp>
        <p:nvSpPr>
          <p:cNvPr id="14" name="TextBox 13"/>
          <p:cNvSpPr txBox="1"/>
          <p:nvPr/>
        </p:nvSpPr>
        <p:spPr>
          <a:xfrm>
            <a:off x="539552" y="1505280"/>
            <a:ext cx="7166945" cy="2246769"/>
          </a:xfrm>
          <a:prstGeom prst="rect">
            <a:avLst/>
          </a:prstGeom>
          <a:noFill/>
        </p:spPr>
        <p:txBody>
          <a:bodyPr wrap="square" rtlCol="0">
            <a:spAutoFit/>
          </a:bodyPr>
          <a:lstStyle/>
          <a:p>
            <a:r>
              <a:rPr lang="en-GB" sz="2800" dirty="0">
                <a:solidFill>
                  <a:srgbClr val="FF0000"/>
                </a:solidFill>
                <a:effectLst>
                  <a:outerShdw blurRad="38100" dist="38100" dir="2700000" algn="tl">
                    <a:srgbClr val="000000">
                      <a:alpha val="43137"/>
                    </a:srgbClr>
                  </a:outerShdw>
                </a:effectLst>
              </a:rPr>
              <a:t>Luke 10 </a:t>
            </a:r>
            <a:r>
              <a:rPr lang="en-GB" sz="2800" baseline="30000" dirty="0">
                <a:solidFill>
                  <a:srgbClr val="FF0000"/>
                </a:solidFill>
                <a:effectLst>
                  <a:outerShdw blurRad="38100" dist="38100" dir="2700000" algn="tl">
                    <a:srgbClr val="000000">
                      <a:alpha val="43137"/>
                    </a:srgbClr>
                  </a:outerShdw>
                </a:effectLst>
              </a:rPr>
              <a:t>25  </a:t>
            </a:r>
            <a:r>
              <a:rPr lang="en-GB" sz="2800" dirty="0">
                <a:solidFill>
                  <a:srgbClr val="0000FF"/>
                </a:solidFill>
                <a:effectLst>
                  <a:outerShdw blurRad="38100" dist="38100" dir="2700000" algn="tl">
                    <a:srgbClr val="000000">
                      <a:alpha val="43137"/>
                    </a:srgbClr>
                  </a:outerShdw>
                </a:effectLst>
              </a:rPr>
              <a:t>On one occasion an expert in the law stood up to test Jesus. “Teacher,” he asked, “what must I do to inherit eternal life?”</a:t>
            </a:r>
            <a:br>
              <a:rPr lang="en-GB" sz="2800" dirty="0">
                <a:solidFill>
                  <a:srgbClr val="0000FF"/>
                </a:solidFill>
                <a:effectLst>
                  <a:outerShdw blurRad="38100" dist="38100" dir="2700000" algn="tl">
                    <a:srgbClr val="000000">
                      <a:alpha val="43137"/>
                    </a:srgbClr>
                  </a:outerShdw>
                </a:effectLst>
              </a:rPr>
            </a:br>
            <a:r>
              <a:rPr lang="en-GB" sz="2800" baseline="30000" dirty="0">
                <a:solidFill>
                  <a:srgbClr val="FF0000"/>
                </a:solidFill>
                <a:effectLst>
                  <a:outerShdw blurRad="38100" dist="38100" dir="2700000" algn="tl">
                    <a:srgbClr val="000000">
                      <a:alpha val="43137"/>
                    </a:srgbClr>
                  </a:outerShdw>
                </a:effectLst>
              </a:rPr>
              <a:t>26 </a:t>
            </a:r>
            <a:r>
              <a:rPr lang="en-GB" sz="2800" baseline="30000" dirty="0">
                <a:solidFill>
                  <a:srgbClr val="0000FF"/>
                </a:solidFill>
                <a:effectLst>
                  <a:outerShdw blurRad="38100" dist="38100" dir="2700000" algn="tl">
                    <a:srgbClr val="000000">
                      <a:alpha val="43137"/>
                    </a:srgbClr>
                  </a:outerShdw>
                </a:effectLst>
              </a:rPr>
              <a:t> </a:t>
            </a:r>
            <a:r>
              <a:rPr lang="en-GB" sz="2800" dirty="0">
                <a:solidFill>
                  <a:srgbClr val="0000FF"/>
                </a:solidFill>
                <a:effectLst>
                  <a:outerShdw blurRad="38100" dist="38100" dir="2700000" algn="tl">
                    <a:srgbClr val="000000">
                      <a:alpha val="43137"/>
                    </a:srgbClr>
                  </a:outerShdw>
                </a:effectLst>
              </a:rPr>
              <a:t>“What is written in the Law?” he replied. “How do you read it?”</a:t>
            </a:r>
            <a:endParaRPr lang="en-GB" sz="25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75731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8" name="Picture 3"/>
          <p:cNvPicPr>
            <a:picLocks noChangeAspect="1" noChangeArrowheads="1"/>
          </p:cNvPicPr>
          <p:nvPr/>
        </p:nvPicPr>
        <p:blipFill>
          <a:blip r:embed="rId4" cstate="print"/>
          <a:srcRect/>
          <a:stretch>
            <a:fillRect/>
          </a:stretch>
        </p:blipFill>
        <p:spPr bwMode="auto">
          <a:xfrm>
            <a:off x="6739943" y="2228850"/>
            <a:ext cx="990600" cy="990600"/>
          </a:xfrm>
          <a:prstGeom prst="rect">
            <a:avLst/>
          </a:prstGeom>
          <a:noFill/>
          <a:ln w="9525">
            <a:noFill/>
            <a:miter lim="800000"/>
            <a:headEnd/>
            <a:tailEnd/>
          </a:ln>
        </p:spPr>
      </p:pic>
      <p:pic>
        <p:nvPicPr>
          <p:cNvPr id="9" name="Picture 3" descr="C:\Users\Mike Fuller\AppData\Local\Microsoft\Windows\Temporary Internet Files\Content.IE5\XI0RAJ0O\MC900440426[1].wmf"/>
          <p:cNvPicPr>
            <a:picLocks noChangeAspect="1" noChangeArrowheads="1"/>
          </p:cNvPicPr>
          <p:nvPr/>
        </p:nvPicPr>
        <p:blipFill>
          <a:blip r:embed="rId5" cstate="print"/>
          <a:srcRect/>
          <a:stretch>
            <a:fillRect/>
          </a:stretch>
        </p:blipFill>
        <p:spPr bwMode="auto">
          <a:xfrm>
            <a:off x="4095206" y="2306657"/>
            <a:ext cx="809572" cy="1066800"/>
          </a:xfrm>
          <a:prstGeom prst="rect">
            <a:avLst/>
          </a:prstGeom>
          <a:noFill/>
        </p:spPr>
      </p:pic>
      <p:pic>
        <p:nvPicPr>
          <p:cNvPr id="10" name="Picture 4" descr="C:\Users\Mike Fuller\AppData\Local\Microsoft\Windows\Temporary Internet Files\Content.IE5\EUODUP6E\MC900440424[1].wmf"/>
          <p:cNvPicPr>
            <a:picLocks noChangeAspect="1" noChangeArrowheads="1"/>
          </p:cNvPicPr>
          <p:nvPr/>
        </p:nvPicPr>
        <p:blipFill>
          <a:blip r:embed="rId6" cstate="print"/>
          <a:srcRect/>
          <a:stretch>
            <a:fillRect/>
          </a:stretch>
        </p:blipFill>
        <p:spPr bwMode="auto">
          <a:xfrm>
            <a:off x="5401603" y="1744504"/>
            <a:ext cx="1156071" cy="952500"/>
          </a:xfrm>
          <a:prstGeom prst="rect">
            <a:avLst/>
          </a:prstGeom>
          <a:noFill/>
        </p:spPr>
      </p:pic>
      <p:pic>
        <p:nvPicPr>
          <p:cNvPr id="11" name="Picture 5" descr="C:\Users\Mike Fuller\AppData\Local\Microsoft\Windows\Temporary Internet Files\Content.IE5\EUODUP6E\MC900423171[1].wmf"/>
          <p:cNvPicPr>
            <a:picLocks noChangeAspect="1" noChangeArrowheads="1"/>
          </p:cNvPicPr>
          <p:nvPr/>
        </p:nvPicPr>
        <p:blipFill>
          <a:blip r:embed="rId7" cstate="print"/>
          <a:srcRect/>
          <a:stretch>
            <a:fillRect/>
          </a:stretch>
        </p:blipFill>
        <p:spPr bwMode="auto">
          <a:xfrm>
            <a:off x="1373459" y="2568024"/>
            <a:ext cx="679346" cy="679346"/>
          </a:xfrm>
          <a:prstGeom prst="rect">
            <a:avLst/>
          </a:prstGeom>
          <a:noFill/>
        </p:spPr>
      </p:pic>
      <p:pic>
        <p:nvPicPr>
          <p:cNvPr id="12" name="Picture 6" descr="C:\Users\Mike Fuller\AppData\Local\Microsoft\Windows\Temporary Internet Files\Content.IE5\ZWAN3NA3\MC900437990[1].wmf"/>
          <p:cNvPicPr>
            <a:picLocks noChangeAspect="1" noChangeArrowheads="1"/>
          </p:cNvPicPr>
          <p:nvPr/>
        </p:nvPicPr>
        <p:blipFill>
          <a:blip r:embed="rId8" cstate="print"/>
          <a:srcRect/>
          <a:stretch>
            <a:fillRect/>
          </a:stretch>
        </p:blipFill>
        <p:spPr bwMode="auto">
          <a:xfrm>
            <a:off x="2449111" y="1899068"/>
            <a:ext cx="879726" cy="838200"/>
          </a:xfrm>
          <a:prstGeom prst="rect">
            <a:avLst/>
          </a:prstGeom>
          <a:noFill/>
        </p:spPr>
      </p:pic>
      <p:sp>
        <p:nvSpPr>
          <p:cNvPr id="13" name="TextBox 12"/>
          <p:cNvSpPr txBox="1"/>
          <p:nvPr/>
        </p:nvSpPr>
        <p:spPr>
          <a:xfrm>
            <a:off x="939300" y="3267730"/>
            <a:ext cx="1547664"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Fundamentalist Fred</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4" name="TextBox 13"/>
          <p:cNvSpPr txBox="1"/>
          <p:nvPr/>
        </p:nvSpPr>
        <p:spPr>
          <a:xfrm>
            <a:off x="2157062" y="2724150"/>
            <a:ext cx="1463824"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Conservative Charlie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5" name="TextBox 14"/>
          <p:cNvSpPr txBox="1"/>
          <p:nvPr/>
        </p:nvSpPr>
        <p:spPr>
          <a:xfrm>
            <a:off x="3843158" y="3393899"/>
            <a:ext cx="1313667"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Evangelical Eve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6" name="TextBox 15"/>
          <p:cNvSpPr txBox="1"/>
          <p:nvPr/>
        </p:nvSpPr>
        <p:spPr>
          <a:xfrm>
            <a:off x="5402098" y="2704363"/>
            <a:ext cx="1155576"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Radical Ralph</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7" name="Donut 16"/>
          <p:cNvSpPr/>
          <p:nvPr/>
        </p:nvSpPr>
        <p:spPr>
          <a:xfrm>
            <a:off x="1443205" y="2318168"/>
            <a:ext cx="609600" cy="106636"/>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p:cNvSpPr txBox="1"/>
          <p:nvPr/>
        </p:nvSpPr>
        <p:spPr>
          <a:xfrm>
            <a:off x="6761239" y="3253033"/>
            <a:ext cx="1287543"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Post-modern Pippa</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9" name="Donut 18"/>
          <p:cNvSpPr/>
          <p:nvPr/>
        </p:nvSpPr>
        <p:spPr>
          <a:xfrm>
            <a:off x="2584174" y="1657350"/>
            <a:ext cx="609600" cy="106636"/>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Donut 19"/>
          <p:cNvSpPr/>
          <p:nvPr/>
        </p:nvSpPr>
        <p:spPr>
          <a:xfrm>
            <a:off x="4195192" y="2084114"/>
            <a:ext cx="609600" cy="106636"/>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Donut 20"/>
          <p:cNvSpPr/>
          <p:nvPr/>
        </p:nvSpPr>
        <p:spPr>
          <a:xfrm>
            <a:off x="5675086" y="1566010"/>
            <a:ext cx="609600" cy="106636"/>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Donut 21"/>
          <p:cNvSpPr/>
          <p:nvPr/>
        </p:nvSpPr>
        <p:spPr>
          <a:xfrm>
            <a:off x="7120943" y="1977478"/>
            <a:ext cx="609600" cy="106636"/>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Donut 24"/>
          <p:cNvSpPr/>
          <p:nvPr/>
        </p:nvSpPr>
        <p:spPr>
          <a:xfrm>
            <a:off x="374469" y="1604032"/>
            <a:ext cx="609600" cy="106636"/>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9352" y="1838340"/>
            <a:ext cx="722799" cy="729683"/>
          </a:xfrm>
          <a:prstGeom prst="rect">
            <a:avLst/>
          </a:prstGeom>
        </p:spPr>
      </p:pic>
      <p:sp>
        <p:nvSpPr>
          <p:cNvPr id="27" name="TextBox 26"/>
          <p:cNvSpPr txBox="1"/>
          <p:nvPr/>
        </p:nvSpPr>
        <p:spPr>
          <a:xfrm>
            <a:off x="7793957" y="2555900"/>
            <a:ext cx="1110342"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28" name="Donut 27"/>
          <p:cNvSpPr/>
          <p:nvPr/>
        </p:nvSpPr>
        <p:spPr>
          <a:xfrm>
            <a:off x="8048782" y="1657350"/>
            <a:ext cx="609600" cy="106636"/>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074" name="Picture 2" descr="jewishboy smiley, jewish smiley, jew smiley, holiday smile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479" y="1739603"/>
            <a:ext cx="729129" cy="116809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51500" y="2724150"/>
            <a:ext cx="997502"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4" name="TextBox 3"/>
          <p:cNvSpPr txBox="1"/>
          <p:nvPr/>
        </p:nvSpPr>
        <p:spPr>
          <a:xfrm>
            <a:off x="2267744" y="195486"/>
            <a:ext cx="5976664" cy="1154162"/>
          </a:xfrm>
          <a:prstGeom prst="rect">
            <a:avLst/>
          </a:prstGeom>
          <a:noFill/>
        </p:spPr>
        <p:txBody>
          <a:bodyPr wrap="square" rtlCol="0">
            <a:spAutoFit/>
          </a:bodyPr>
          <a:lstStyle/>
          <a:p>
            <a:pPr>
              <a:spcBef>
                <a:spcPts val="600"/>
              </a:spcBef>
            </a:pPr>
            <a:r>
              <a:rPr lang="en-GB" sz="1600" dirty="0">
                <a:solidFill>
                  <a:srgbClr val="FF0000"/>
                </a:solidFill>
                <a:effectLst>
                  <a:outerShdw blurRad="38100" dist="38100" dir="2700000" algn="tl">
                    <a:srgbClr val="000000">
                      <a:alpha val="43137"/>
                    </a:srgbClr>
                  </a:outerShdw>
                </a:effectLst>
              </a:rPr>
              <a:t>Zack</a:t>
            </a:r>
            <a:r>
              <a:rPr lang="en-GB" sz="1600" dirty="0">
                <a:solidFill>
                  <a:srgbClr val="0000FF"/>
                </a:solidFill>
                <a:effectLst>
                  <a:outerShdw blurRad="38100" dist="38100" dir="2700000" algn="tl">
                    <a:srgbClr val="000000">
                      <a:alpha val="43137"/>
                    </a:srgbClr>
                  </a:outerShdw>
                </a:effectLst>
              </a:rPr>
              <a:t>’s closest theological friends are Fred and Charlie – interpreting scripture in quite a literal way</a:t>
            </a:r>
          </a:p>
          <a:p>
            <a:pPr>
              <a:spcBef>
                <a:spcPts val="600"/>
              </a:spcBef>
            </a:pPr>
            <a:r>
              <a:rPr lang="en-GB" sz="1600" dirty="0">
                <a:solidFill>
                  <a:srgbClr val="FF0000"/>
                </a:solidFill>
                <a:effectLst>
                  <a:outerShdw blurRad="38100" dist="38100" dir="2700000" algn="tl">
                    <a:srgbClr val="000000">
                      <a:alpha val="43137"/>
                    </a:srgbClr>
                  </a:outerShdw>
                </a:effectLst>
              </a:rPr>
              <a:t>Pete</a:t>
            </a:r>
            <a:r>
              <a:rPr lang="en-GB" sz="1600" dirty="0">
                <a:solidFill>
                  <a:srgbClr val="0000FF"/>
                </a:solidFill>
                <a:effectLst>
                  <a:outerShdw blurRad="38100" dist="38100" dir="2700000" algn="tl">
                    <a:srgbClr val="000000">
                      <a:alpha val="43137"/>
                    </a:srgbClr>
                  </a:outerShdw>
                </a:effectLst>
              </a:rPr>
              <a:t>’s closest theological friends are Eve, Ralph and Pippa – interpreting scripture contextually, giving weight to changes in culture</a:t>
            </a:r>
          </a:p>
        </p:txBody>
      </p:sp>
      <p:sp>
        <p:nvSpPr>
          <p:cNvPr id="5" name="TextBox 4"/>
          <p:cNvSpPr txBox="1"/>
          <p:nvPr/>
        </p:nvSpPr>
        <p:spPr>
          <a:xfrm>
            <a:off x="1010380" y="3748466"/>
            <a:ext cx="1405503" cy="528350"/>
          </a:xfrm>
          <a:prstGeom prst="rect">
            <a:avLst/>
          </a:prstGeom>
          <a:noFill/>
        </p:spPr>
        <p:txBody>
          <a:bodyPr wrap="square" rtlCol="0">
            <a:spAutoFit/>
          </a:bodyPr>
          <a:lstStyle/>
          <a:p>
            <a:pPr algn="ctr">
              <a:lnSpc>
                <a:spcPts val="1700"/>
              </a:lnSpc>
              <a:spcBef>
                <a:spcPts val="600"/>
              </a:spcBef>
            </a:pPr>
            <a:r>
              <a:rPr lang="en-GB" sz="1600" i="1" dirty="0">
                <a:solidFill>
                  <a:srgbClr val="FF0000"/>
                </a:solidFill>
                <a:effectLst>
                  <a:outerShdw blurRad="38100" dist="38100" dir="2700000" algn="tl">
                    <a:srgbClr val="000000">
                      <a:alpha val="43137"/>
                    </a:srgbClr>
                  </a:outerShdw>
                </a:effectLst>
              </a:rPr>
              <a:t>The Bible: literally true</a:t>
            </a:r>
          </a:p>
        </p:txBody>
      </p:sp>
      <p:sp>
        <p:nvSpPr>
          <p:cNvPr id="30" name="TextBox 29"/>
          <p:cNvSpPr txBox="1"/>
          <p:nvPr/>
        </p:nvSpPr>
        <p:spPr>
          <a:xfrm>
            <a:off x="2217371" y="3180499"/>
            <a:ext cx="1405503" cy="528350"/>
          </a:xfrm>
          <a:prstGeom prst="rect">
            <a:avLst/>
          </a:prstGeom>
          <a:noFill/>
        </p:spPr>
        <p:txBody>
          <a:bodyPr wrap="square" rtlCol="0">
            <a:spAutoFit/>
          </a:bodyPr>
          <a:lstStyle/>
          <a:p>
            <a:pPr algn="ctr">
              <a:lnSpc>
                <a:spcPts val="1700"/>
              </a:lnSpc>
              <a:spcBef>
                <a:spcPts val="600"/>
              </a:spcBef>
            </a:pPr>
            <a:r>
              <a:rPr lang="en-GB" sz="1600" i="1" dirty="0">
                <a:solidFill>
                  <a:srgbClr val="FF0000"/>
                </a:solidFill>
                <a:effectLst>
                  <a:outerShdw blurRad="38100" dist="38100" dir="2700000" algn="tl">
                    <a:srgbClr val="000000">
                      <a:alpha val="43137"/>
                    </a:srgbClr>
                  </a:outerShdw>
                </a:effectLst>
              </a:rPr>
              <a:t>The Bible: infallible</a:t>
            </a:r>
          </a:p>
        </p:txBody>
      </p:sp>
      <p:sp>
        <p:nvSpPr>
          <p:cNvPr id="31" name="TextBox 30"/>
          <p:cNvSpPr txBox="1"/>
          <p:nvPr/>
        </p:nvSpPr>
        <p:spPr>
          <a:xfrm>
            <a:off x="3765852" y="3832399"/>
            <a:ext cx="1405503" cy="528350"/>
          </a:xfrm>
          <a:prstGeom prst="rect">
            <a:avLst/>
          </a:prstGeom>
          <a:noFill/>
        </p:spPr>
        <p:txBody>
          <a:bodyPr wrap="square" rtlCol="0">
            <a:spAutoFit/>
          </a:bodyPr>
          <a:lstStyle/>
          <a:p>
            <a:pPr algn="ctr">
              <a:lnSpc>
                <a:spcPts val="1700"/>
              </a:lnSpc>
              <a:spcBef>
                <a:spcPts val="600"/>
              </a:spcBef>
            </a:pPr>
            <a:r>
              <a:rPr lang="en-GB" sz="1600" i="1" dirty="0">
                <a:solidFill>
                  <a:srgbClr val="FF0000"/>
                </a:solidFill>
                <a:effectLst>
                  <a:outerShdw blurRad="38100" dist="38100" dir="2700000" algn="tl">
                    <a:srgbClr val="000000">
                      <a:alpha val="43137"/>
                    </a:srgbClr>
                  </a:outerShdw>
                </a:effectLst>
              </a:rPr>
              <a:t>The Bible: authoritative</a:t>
            </a:r>
          </a:p>
        </p:txBody>
      </p:sp>
      <p:sp>
        <p:nvSpPr>
          <p:cNvPr id="32" name="TextBox 31"/>
          <p:cNvSpPr txBox="1"/>
          <p:nvPr/>
        </p:nvSpPr>
        <p:spPr>
          <a:xfrm>
            <a:off x="5296306" y="3185226"/>
            <a:ext cx="1405503" cy="528350"/>
          </a:xfrm>
          <a:prstGeom prst="rect">
            <a:avLst/>
          </a:prstGeom>
          <a:noFill/>
        </p:spPr>
        <p:txBody>
          <a:bodyPr wrap="square" rtlCol="0">
            <a:spAutoFit/>
          </a:bodyPr>
          <a:lstStyle/>
          <a:p>
            <a:pPr algn="ctr">
              <a:lnSpc>
                <a:spcPts val="1700"/>
              </a:lnSpc>
              <a:spcBef>
                <a:spcPts val="600"/>
              </a:spcBef>
            </a:pPr>
            <a:r>
              <a:rPr lang="en-GB" sz="1600" i="1" dirty="0">
                <a:solidFill>
                  <a:srgbClr val="FF0000"/>
                </a:solidFill>
                <a:effectLst>
                  <a:outerShdw blurRad="38100" dist="38100" dir="2700000" algn="tl">
                    <a:srgbClr val="000000">
                      <a:alpha val="43137"/>
                    </a:srgbClr>
                  </a:outerShdw>
                </a:effectLst>
              </a:rPr>
              <a:t>The Bible: inspirational</a:t>
            </a:r>
          </a:p>
        </p:txBody>
      </p:sp>
      <p:sp>
        <p:nvSpPr>
          <p:cNvPr id="33" name="TextBox 32"/>
          <p:cNvSpPr txBox="1"/>
          <p:nvPr/>
        </p:nvSpPr>
        <p:spPr>
          <a:xfrm>
            <a:off x="6722991" y="3723515"/>
            <a:ext cx="1405503" cy="528350"/>
          </a:xfrm>
          <a:prstGeom prst="rect">
            <a:avLst/>
          </a:prstGeom>
          <a:noFill/>
        </p:spPr>
        <p:txBody>
          <a:bodyPr wrap="square" rtlCol="0">
            <a:spAutoFit/>
          </a:bodyPr>
          <a:lstStyle/>
          <a:p>
            <a:pPr algn="ctr">
              <a:lnSpc>
                <a:spcPts val="1700"/>
              </a:lnSpc>
              <a:spcBef>
                <a:spcPts val="600"/>
              </a:spcBef>
            </a:pPr>
            <a:r>
              <a:rPr lang="en-GB" sz="1600" i="1" dirty="0">
                <a:solidFill>
                  <a:srgbClr val="FF0000"/>
                </a:solidFill>
                <a:effectLst>
                  <a:outerShdw blurRad="38100" dist="38100" dir="2700000" algn="tl">
                    <a:srgbClr val="000000">
                      <a:alpha val="43137"/>
                    </a:srgbClr>
                  </a:outerShdw>
                </a:effectLst>
              </a:rPr>
              <a:t>The Bible: experiential</a:t>
            </a:r>
          </a:p>
        </p:txBody>
      </p:sp>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27967" y="399669"/>
            <a:ext cx="767736" cy="651754"/>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902" y="297678"/>
            <a:ext cx="1608088" cy="1135810"/>
          </a:xfrm>
          <a:prstGeom prst="rect">
            <a:avLst/>
          </a:prstGeom>
        </p:spPr>
      </p:pic>
    </p:spTree>
    <p:extLst>
      <p:ext uri="{BB962C8B-B14F-4D97-AF65-F5344CB8AC3E}">
        <p14:creationId xmlns:p14="http://schemas.microsoft.com/office/powerpoint/2010/main" val="7222179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dissolve">
                                      <p:cBhvr>
                                        <p:cTn id="47" dur="500"/>
                                        <p:tgtEl>
                                          <p:spTgt spid="15">
                                            <p:txEl>
                                              <p:pRg st="0" end="0"/>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dissolve">
                                      <p:cBhvr>
                                        <p:cTn id="55" dur="500"/>
                                        <p:tgtEl>
                                          <p:spTgt spid="10"/>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dissolve">
                                      <p:cBhvr>
                                        <p:cTn id="59" dur="500"/>
                                        <p:tgtEl>
                                          <p:spTgt spid="16"/>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dissolve">
                                      <p:cBhvr>
                                        <p:cTn id="63" dur="500"/>
                                        <p:tgtEl>
                                          <p:spTgt spid="21"/>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dissolve">
                                      <p:cBhvr>
                                        <p:cTn id="71" dur="500"/>
                                        <p:tgtEl>
                                          <p:spTgt spid="8"/>
                                        </p:tgtEl>
                                      </p:cBhvr>
                                    </p:animEffect>
                                  </p:child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childTnLst>
                          </p:cTn>
                        </p:par>
                        <p:par>
                          <p:cTn id="76" fill="hold">
                            <p:stCondLst>
                              <p:cond delay="9000"/>
                            </p:stCondLst>
                            <p:childTnLst>
                              <p:par>
                                <p:cTn id="77" presetID="9" presetClass="entr" presetSubtype="0"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dissolve">
                                      <p:cBhvr>
                                        <p:cTn id="79" dur="500"/>
                                        <p:tgtEl>
                                          <p:spTgt spid="22"/>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074"/>
                                        </p:tgtEl>
                                        <p:attrNameLst>
                                          <p:attrName>style.visibility</p:attrName>
                                        </p:attrNameLst>
                                      </p:cBhvr>
                                      <p:to>
                                        <p:strVal val="visible"/>
                                      </p:to>
                                    </p:set>
                                    <p:animEffect transition="in" filter="fade">
                                      <p:cBhvr>
                                        <p:cTn id="88" dur="500"/>
                                        <p:tgtEl>
                                          <p:spTgt spid="3074"/>
                                        </p:tgtEl>
                                      </p:cBhvr>
                                    </p:animEffect>
                                  </p:childTnLst>
                                </p:cTn>
                              </p:par>
                            </p:childTnLst>
                          </p:cTn>
                        </p:par>
                        <p:par>
                          <p:cTn id="89" fill="hold">
                            <p:stCondLst>
                              <p:cond delay="500"/>
                            </p:stCondLst>
                            <p:childTnLst>
                              <p:par>
                                <p:cTn id="90" presetID="9"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dissolve">
                                      <p:cBhvr>
                                        <p:cTn id="92" dur="500"/>
                                        <p:tgtEl>
                                          <p:spTgt spid="24"/>
                                        </p:tgtEl>
                                      </p:cBhvr>
                                    </p:animEffect>
                                  </p:childTnLst>
                                </p:cTn>
                              </p:par>
                            </p:childTnLst>
                          </p:cTn>
                        </p:par>
                        <p:par>
                          <p:cTn id="93" fill="hold">
                            <p:stCondLst>
                              <p:cond delay="1000"/>
                            </p:stCondLst>
                            <p:childTnLst>
                              <p:par>
                                <p:cTn id="94" presetID="9" presetClass="entr" presetSubtype="0" fill="hold" grpId="0"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dissolve">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500"/>
                                        <p:tgtEl>
                                          <p:spTgt spid="6"/>
                                        </p:tgtEl>
                                      </p:cBhvr>
                                    </p:animEffect>
                                  </p:childTnLst>
                                </p:cTn>
                              </p:par>
                            </p:childTnLst>
                          </p:cTn>
                        </p:par>
                        <p:par>
                          <p:cTn id="102" fill="hold">
                            <p:stCondLst>
                              <p:cond delay="500"/>
                            </p:stCondLst>
                            <p:childTnLst>
                              <p:par>
                                <p:cTn id="103" presetID="9" presetClass="entr" presetSubtype="0"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dissolve">
                                      <p:cBhvr>
                                        <p:cTn id="105" dur="500"/>
                                        <p:tgtEl>
                                          <p:spTgt spid="27"/>
                                        </p:tgtEl>
                                      </p:cBhvr>
                                    </p:animEffect>
                                  </p:childTnLst>
                                </p:cTn>
                              </p:par>
                            </p:childTnLst>
                          </p:cTn>
                        </p:par>
                        <p:par>
                          <p:cTn id="106" fill="hold">
                            <p:stCondLst>
                              <p:cond delay="1000"/>
                            </p:stCondLst>
                            <p:childTnLst>
                              <p:par>
                                <p:cTn id="107" presetID="9" presetClass="entr" presetSubtype="0"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dissolve">
                                      <p:cBhvr>
                                        <p:cTn id="109" dur="500"/>
                                        <p:tgtEl>
                                          <p:spTgt spid="2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4">
                                            <p:txEl>
                                              <p:pRg st="0" end="0"/>
                                            </p:txEl>
                                          </p:spTgt>
                                        </p:tgtEl>
                                        <p:attrNameLst>
                                          <p:attrName>style.visibility</p:attrName>
                                        </p:attrNameLst>
                                      </p:cBhvr>
                                      <p:to>
                                        <p:strVal val="visible"/>
                                      </p:to>
                                    </p:set>
                                    <p:animEffect transition="in" filter="wipe(left)">
                                      <p:cBhvr>
                                        <p:cTn id="114" dur="500"/>
                                        <p:tgtEl>
                                          <p:spTgt spid="4">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4">
                                            <p:txEl>
                                              <p:pRg st="1" end="1"/>
                                            </p:txEl>
                                          </p:spTgt>
                                        </p:tgtEl>
                                        <p:attrNameLst>
                                          <p:attrName>style.visibility</p:attrName>
                                        </p:attrNameLst>
                                      </p:cBhvr>
                                      <p:to>
                                        <p:strVal val="visible"/>
                                      </p:to>
                                    </p:set>
                                    <p:animEffect transition="in" filter="wipe(left)">
                                      <p:cBhvr>
                                        <p:cTn id="1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animBg="1"/>
      <p:bldP spid="18" grpId="0"/>
      <p:bldP spid="19" grpId="0" animBg="1"/>
      <p:bldP spid="20" grpId="0" animBg="1"/>
      <p:bldP spid="21" grpId="0" animBg="1"/>
      <p:bldP spid="22" grpId="0" animBg="1"/>
      <p:bldP spid="25" grpId="0" animBg="1"/>
      <p:bldP spid="27" grpId="0"/>
      <p:bldP spid="28" grpId="0" animBg="1"/>
      <p:bldP spid="24" grpId="0"/>
      <p:bldP spid="5"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ewishboy smiley, jewish smiley, jew smiley, holiday smi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878" y="1900526"/>
            <a:ext cx="1195093" cy="19145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24" name="TextBox 23"/>
          <p:cNvSpPr txBox="1"/>
          <p:nvPr/>
        </p:nvSpPr>
        <p:spPr>
          <a:xfrm>
            <a:off x="1129962" y="3600830"/>
            <a:ext cx="997502"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25" name="Donut 24"/>
          <p:cNvSpPr/>
          <p:nvPr/>
        </p:nvSpPr>
        <p:spPr>
          <a:xfrm>
            <a:off x="1404552" y="1818071"/>
            <a:ext cx="609600" cy="106636"/>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8873" y="2061478"/>
            <a:ext cx="1119236" cy="1129896"/>
          </a:xfrm>
          <a:prstGeom prst="rect">
            <a:avLst/>
          </a:prstGeom>
        </p:spPr>
      </p:pic>
      <p:sp>
        <p:nvSpPr>
          <p:cNvPr id="27" name="TextBox 26"/>
          <p:cNvSpPr txBox="1"/>
          <p:nvPr/>
        </p:nvSpPr>
        <p:spPr>
          <a:xfrm>
            <a:off x="6798873" y="3339220"/>
            <a:ext cx="1110342"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28" name="Donut 27"/>
          <p:cNvSpPr/>
          <p:nvPr/>
        </p:nvSpPr>
        <p:spPr>
          <a:xfrm>
            <a:off x="7075706" y="1842674"/>
            <a:ext cx="609600" cy="106636"/>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p:cNvSpPr txBox="1"/>
          <p:nvPr/>
        </p:nvSpPr>
        <p:spPr>
          <a:xfrm>
            <a:off x="2177503" y="809395"/>
            <a:ext cx="4728038" cy="3354765"/>
          </a:xfrm>
          <a:prstGeom prst="rect">
            <a:avLst/>
          </a:prstGeom>
          <a:noFill/>
        </p:spPr>
        <p:txBody>
          <a:bodyPr wrap="square" rtlCol="0">
            <a:spAutoFit/>
          </a:bodyPr>
          <a:lstStyle/>
          <a:p>
            <a:pPr algn="ctr">
              <a:spcBef>
                <a:spcPts val="600"/>
              </a:spcBef>
            </a:pPr>
            <a:r>
              <a:rPr lang="en-GB" sz="2600" dirty="0">
                <a:solidFill>
                  <a:srgbClr val="0000FF"/>
                </a:solidFill>
                <a:effectLst>
                  <a:outerShdw blurRad="38100" dist="38100" dir="2700000" algn="tl">
                    <a:srgbClr val="000000">
                      <a:alpha val="43137"/>
                    </a:srgbClr>
                  </a:outerShdw>
                </a:effectLst>
              </a:rPr>
              <a:t>Both </a:t>
            </a:r>
            <a:r>
              <a:rPr lang="en-GB" sz="2600" dirty="0">
                <a:solidFill>
                  <a:srgbClr val="FF0000"/>
                </a:solidFill>
                <a:effectLst>
                  <a:outerShdw blurRad="38100" dist="38100" dir="2700000" algn="tl">
                    <a:srgbClr val="000000">
                      <a:alpha val="43137"/>
                    </a:srgbClr>
                  </a:outerShdw>
                </a:effectLst>
              </a:rPr>
              <a:t>followers</a:t>
            </a:r>
            <a:r>
              <a:rPr lang="en-GB" sz="2600" dirty="0">
                <a:solidFill>
                  <a:srgbClr val="0000FF"/>
                </a:solidFill>
                <a:effectLst>
                  <a:outerShdw blurRad="38100" dist="38100" dir="2700000" algn="tl">
                    <a:srgbClr val="000000">
                      <a:alpha val="43137"/>
                    </a:srgbClr>
                  </a:outerShdw>
                </a:effectLst>
              </a:rPr>
              <a:t> of </a:t>
            </a:r>
            <a:r>
              <a:rPr lang="en-GB" sz="2600" dirty="0">
                <a:solidFill>
                  <a:srgbClr val="FF0000"/>
                </a:solidFill>
                <a:effectLst>
                  <a:outerShdw blurRad="38100" dist="38100" dir="2700000" algn="tl">
                    <a:srgbClr val="000000">
                      <a:alpha val="43137"/>
                    </a:srgbClr>
                  </a:outerShdw>
                </a:effectLst>
              </a:rPr>
              <a:t>Jesus</a:t>
            </a:r>
          </a:p>
          <a:p>
            <a:pPr algn="ctr">
              <a:spcBef>
                <a:spcPts val="600"/>
              </a:spcBef>
            </a:pPr>
            <a:r>
              <a:rPr lang="en-GB" sz="2600" dirty="0">
                <a:solidFill>
                  <a:srgbClr val="0000FF"/>
                </a:solidFill>
                <a:effectLst>
                  <a:outerShdw blurRad="38100" dist="38100" dir="2700000" algn="tl">
                    <a:srgbClr val="000000">
                      <a:alpha val="43137"/>
                    </a:srgbClr>
                  </a:outerShdw>
                </a:effectLst>
              </a:rPr>
              <a:t>Both accept </a:t>
            </a:r>
            <a:r>
              <a:rPr lang="en-GB" sz="2600" dirty="0">
                <a:solidFill>
                  <a:srgbClr val="FF0000"/>
                </a:solidFill>
                <a:effectLst>
                  <a:outerShdw blurRad="38100" dist="38100" dir="2700000" algn="tl">
                    <a:srgbClr val="000000">
                      <a:alpha val="43137"/>
                    </a:srgbClr>
                  </a:outerShdw>
                </a:effectLst>
              </a:rPr>
              <a:t>authority</a:t>
            </a:r>
            <a:r>
              <a:rPr lang="en-GB" sz="2600" dirty="0">
                <a:solidFill>
                  <a:srgbClr val="0000FF"/>
                </a:solidFill>
                <a:effectLst>
                  <a:outerShdw blurRad="38100" dist="38100" dir="2700000" algn="tl">
                    <a:srgbClr val="000000">
                      <a:alpha val="43137"/>
                    </a:srgbClr>
                  </a:outerShdw>
                </a:effectLst>
              </a:rPr>
              <a:t> of the </a:t>
            </a:r>
            <a:r>
              <a:rPr lang="en-GB" sz="2600" dirty="0">
                <a:solidFill>
                  <a:srgbClr val="FF0000"/>
                </a:solidFill>
                <a:effectLst>
                  <a:outerShdw blurRad="38100" dist="38100" dir="2700000" algn="tl">
                    <a:srgbClr val="000000">
                      <a:alpha val="43137"/>
                    </a:srgbClr>
                  </a:outerShdw>
                </a:effectLst>
              </a:rPr>
              <a:t>Bible</a:t>
            </a:r>
          </a:p>
          <a:p>
            <a:pPr algn="ctr">
              <a:spcBef>
                <a:spcPts val="600"/>
              </a:spcBef>
            </a:pPr>
            <a:r>
              <a:rPr lang="en-GB" sz="2600" dirty="0">
                <a:solidFill>
                  <a:srgbClr val="0000FF"/>
                </a:solidFill>
                <a:effectLst>
                  <a:outerShdw blurRad="38100" dist="38100" dir="2700000" algn="tl">
                    <a:srgbClr val="000000">
                      <a:alpha val="43137"/>
                    </a:srgbClr>
                  </a:outerShdw>
                </a:effectLst>
              </a:rPr>
              <a:t>Both </a:t>
            </a:r>
            <a:r>
              <a:rPr lang="en-GB" sz="2600" dirty="0">
                <a:solidFill>
                  <a:srgbClr val="FF0000"/>
                </a:solidFill>
                <a:effectLst>
                  <a:outerShdw blurRad="38100" dist="38100" dir="2700000" algn="tl">
                    <a:srgbClr val="000000">
                      <a:alpha val="43137"/>
                    </a:srgbClr>
                  </a:outerShdw>
                </a:effectLst>
              </a:rPr>
              <a:t>accept</a:t>
            </a:r>
            <a:r>
              <a:rPr lang="en-GB" sz="2600" dirty="0">
                <a:solidFill>
                  <a:srgbClr val="0000FF"/>
                </a:solidFill>
                <a:effectLst>
                  <a:outerShdw blurRad="38100" dist="38100" dir="2700000" algn="tl">
                    <a:srgbClr val="000000">
                      <a:alpha val="43137"/>
                    </a:srgbClr>
                  </a:outerShdw>
                </a:effectLst>
              </a:rPr>
              <a:t> the other as a </a:t>
            </a:r>
            <a:r>
              <a:rPr lang="en-GB" sz="2600" dirty="0">
                <a:solidFill>
                  <a:srgbClr val="FF0000"/>
                </a:solidFill>
                <a:effectLst>
                  <a:outerShdw blurRad="38100" dist="38100" dir="2700000" algn="tl">
                    <a:srgbClr val="000000">
                      <a:alpha val="43137"/>
                    </a:srgbClr>
                  </a:outerShdw>
                </a:effectLst>
              </a:rPr>
              <a:t>brother</a:t>
            </a:r>
            <a:r>
              <a:rPr lang="en-GB" sz="2600" dirty="0">
                <a:solidFill>
                  <a:srgbClr val="0000FF"/>
                </a:solidFill>
                <a:effectLst>
                  <a:outerShdw blurRad="38100" dist="38100" dir="2700000" algn="tl">
                    <a:srgbClr val="000000">
                      <a:alpha val="43137"/>
                    </a:srgbClr>
                  </a:outerShdw>
                </a:effectLst>
              </a:rPr>
              <a:t> in </a:t>
            </a:r>
            <a:r>
              <a:rPr lang="en-GB" sz="2600" dirty="0">
                <a:solidFill>
                  <a:srgbClr val="FF0000"/>
                </a:solidFill>
                <a:effectLst>
                  <a:outerShdw blurRad="38100" dist="38100" dir="2700000" algn="tl">
                    <a:srgbClr val="000000">
                      <a:alpha val="43137"/>
                    </a:srgbClr>
                  </a:outerShdw>
                </a:effectLst>
              </a:rPr>
              <a:t>Christ</a:t>
            </a:r>
          </a:p>
          <a:p>
            <a:pPr algn="ctr">
              <a:spcBef>
                <a:spcPts val="600"/>
              </a:spcBef>
            </a:pPr>
            <a:r>
              <a:rPr lang="en-GB" sz="3600" dirty="0">
                <a:solidFill>
                  <a:srgbClr val="FF0000"/>
                </a:solidFill>
                <a:effectLst>
                  <a:outerShdw blurRad="38100" dist="38100" dir="2700000" algn="tl">
                    <a:srgbClr val="000000">
                      <a:alpha val="43137"/>
                    </a:srgbClr>
                  </a:outerShdw>
                </a:effectLst>
              </a:rPr>
              <a:t>BUT</a:t>
            </a:r>
          </a:p>
          <a:p>
            <a:pPr algn="ctr">
              <a:spcBef>
                <a:spcPts val="600"/>
              </a:spcBef>
            </a:pPr>
            <a:r>
              <a:rPr lang="en-GB" sz="2600" dirty="0">
                <a:solidFill>
                  <a:srgbClr val="0000FF"/>
                </a:solidFill>
                <a:effectLst>
                  <a:outerShdw blurRad="38100" dist="38100" dir="2700000" algn="tl">
                    <a:srgbClr val="000000">
                      <a:alpha val="43137"/>
                    </a:srgbClr>
                  </a:outerShdw>
                </a:effectLst>
              </a:rPr>
              <a:t>They </a:t>
            </a:r>
            <a:r>
              <a:rPr lang="en-GB" sz="2600" dirty="0">
                <a:solidFill>
                  <a:srgbClr val="FF0000"/>
                </a:solidFill>
                <a:effectLst>
                  <a:outerShdw blurRad="38100" dist="38100" dir="2700000" algn="tl">
                    <a:srgbClr val="000000">
                      <a:alpha val="43137"/>
                    </a:srgbClr>
                  </a:outerShdw>
                </a:effectLst>
              </a:rPr>
              <a:t>disagree</a:t>
            </a:r>
            <a:r>
              <a:rPr lang="en-GB" sz="2600" dirty="0">
                <a:solidFill>
                  <a:srgbClr val="0000FF"/>
                </a:solidFill>
                <a:effectLst>
                  <a:outerShdw blurRad="38100" dist="38100" dir="2700000" algn="tl">
                    <a:srgbClr val="000000">
                      <a:alpha val="43137"/>
                    </a:srgbClr>
                  </a:outerShdw>
                </a:effectLst>
              </a:rPr>
              <a:t> on how to </a:t>
            </a:r>
            <a:r>
              <a:rPr lang="en-GB" sz="2600" dirty="0">
                <a:solidFill>
                  <a:srgbClr val="FF0000"/>
                </a:solidFill>
                <a:effectLst>
                  <a:outerShdw blurRad="38100" dist="38100" dir="2700000" algn="tl">
                    <a:srgbClr val="000000">
                      <a:alpha val="43137"/>
                    </a:srgbClr>
                  </a:outerShdw>
                </a:effectLst>
              </a:rPr>
              <a:t>interpret</a:t>
            </a:r>
            <a:r>
              <a:rPr lang="en-GB" sz="2600" dirty="0">
                <a:solidFill>
                  <a:srgbClr val="0000FF"/>
                </a:solidFill>
                <a:effectLst>
                  <a:outerShdw blurRad="38100" dist="38100" dir="2700000" algn="tl">
                    <a:srgbClr val="000000">
                      <a:alpha val="43137"/>
                    </a:srgbClr>
                  </a:outerShdw>
                </a:effectLst>
              </a:rPr>
              <a:t> the </a:t>
            </a:r>
            <a:r>
              <a:rPr lang="en-GB" sz="2600" dirty="0">
                <a:solidFill>
                  <a:srgbClr val="FF0000"/>
                </a:solidFill>
                <a:effectLst>
                  <a:outerShdw blurRad="38100" dist="38100" dir="2700000" algn="tl">
                    <a:srgbClr val="000000">
                      <a:alpha val="43137"/>
                    </a:srgbClr>
                  </a:outerShdw>
                </a:effectLst>
              </a:rPr>
              <a:t>Bible</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7967" y="399669"/>
            <a:ext cx="767736" cy="65175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902" y="297678"/>
            <a:ext cx="1608088" cy="1135810"/>
          </a:xfrm>
          <a:prstGeom prst="rect">
            <a:avLst/>
          </a:prstGeom>
        </p:spPr>
      </p:pic>
    </p:spTree>
    <p:extLst>
      <p:ext uri="{BB962C8B-B14F-4D97-AF65-F5344CB8AC3E}">
        <p14:creationId xmlns:p14="http://schemas.microsoft.com/office/powerpoint/2010/main" val="3017982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626" y="395844"/>
            <a:ext cx="1432591" cy="1023778"/>
          </a:xfrm>
          <a:prstGeom prst="rect">
            <a:avLst/>
          </a:prstGeom>
        </p:spPr>
      </p:pic>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4" name="TextBox 3"/>
          <p:cNvSpPr txBox="1"/>
          <p:nvPr/>
        </p:nvSpPr>
        <p:spPr>
          <a:xfrm>
            <a:off x="478723" y="943737"/>
            <a:ext cx="8292354" cy="2985433"/>
          </a:xfrm>
          <a:prstGeom prst="rect">
            <a:avLst/>
          </a:prstGeom>
          <a:noFill/>
        </p:spPr>
        <p:txBody>
          <a:bodyPr wrap="square" rtlCol="0">
            <a:spAutoFit/>
          </a:bodyPr>
          <a:lstStyle/>
          <a:p>
            <a:pPr marL="514350" indent="-514350">
              <a:spcBef>
                <a:spcPts val="400"/>
              </a:spcBef>
              <a:buFont typeface="+mj-lt"/>
              <a:buAutoNum type="arabicPeriod"/>
            </a:pPr>
            <a:r>
              <a:rPr lang="en-GB" sz="2800" dirty="0">
                <a:solidFill>
                  <a:srgbClr val="0000FF"/>
                </a:solidFill>
                <a:effectLst>
                  <a:outerShdw blurRad="38100" dist="38100" dir="2700000" algn="tl">
                    <a:srgbClr val="000000">
                      <a:alpha val="43137"/>
                    </a:srgbClr>
                  </a:outerShdw>
                </a:effectLst>
              </a:rPr>
              <a:t>Jacob’s </a:t>
            </a:r>
            <a:r>
              <a:rPr lang="en-GB" sz="2800" dirty="0">
                <a:solidFill>
                  <a:srgbClr val="FF0000"/>
                </a:solidFill>
                <a:effectLst>
                  <a:outerShdw blurRad="38100" dist="38100" dir="2700000" algn="tl">
                    <a:srgbClr val="000000">
                      <a:alpha val="43137"/>
                    </a:srgbClr>
                  </a:outerShdw>
                </a:effectLst>
              </a:rPr>
              <a:t>new name </a:t>
            </a:r>
            <a:r>
              <a:rPr lang="en-GB" sz="2800" dirty="0">
                <a:solidFill>
                  <a:srgbClr val="0000FF"/>
                </a:solidFill>
                <a:effectLst>
                  <a:outerShdw blurRad="38100" dist="38100" dir="2700000" algn="tl">
                    <a:srgbClr val="000000">
                      <a:alpha val="43137"/>
                    </a:srgbClr>
                  </a:outerShdw>
                </a:effectLst>
              </a:rPr>
              <a:t>– “struggles with God”</a:t>
            </a:r>
            <a:r>
              <a:rPr lang="en-GB" dirty="0">
                <a:solidFill>
                  <a:srgbClr val="0000FF"/>
                </a:solidFill>
                <a:effectLst>
                  <a:outerShdw blurRad="38100" dist="38100" dir="2700000" algn="tl">
                    <a:srgbClr val="000000">
                      <a:alpha val="43137"/>
                    </a:srgbClr>
                  </a:outerShdw>
                </a:effectLst>
              </a:rPr>
              <a:t> </a:t>
            </a:r>
            <a:r>
              <a:rPr lang="en-GB" b="1" dirty="0">
                <a:solidFill>
                  <a:srgbClr val="006600"/>
                </a:solidFill>
                <a:effectLst>
                  <a:outerShdw blurRad="38100" dist="38100" dir="2700000" algn="tl">
                    <a:srgbClr val="000000">
                      <a:alpha val="43137"/>
                    </a:srgbClr>
                  </a:outerShdw>
                </a:effectLst>
              </a:rPr>
              <a:t>Genesis 32</a:t>
            </a:r>
            <a:endParaRPr lang="en-GB" sz="2800" b="1" dirty="0">
              <a:solidFill>
                <a:srgbClr val="006600"/>
              </a:solidFill>
              <a:effectLst>
                <a:outerShdw blurRad="38100" dist="38100" dir="2700000" algn="tl">
                  <a:srgbClr val="000000">
                    <a:alpha val="43137"/>
                  </a:srgbClr>
                </a:outerShdw>
              </a:effectLst>
            </a:endParaRPr>
          </a:p>
          <a:p>
            <a:pPr marL="514350" indent="-514350">
              <a:spcBef>
                <a:spcPts val="400"/>
              </a:spcBef>
              <a:buFont typeface="+mj-lt"/>
              <a:buAutoNum type="arabicPeriod"/>
            </a:pPr>
            <a:r>
              <a:rPr lang="en-GB" sz="2800" dirty="0">
                <a:solidFill>
                  <a:srgbClr val="0000FF"/>
                </a:solidFill>
                <a:effectLst>
                  <a:outerShdw blurRad="38100" dist="38100" dir="2700000" algn="tl">
                    <a:srgbClr val="000000">
                      <a:alpha val="43137"/>
                    </a:srgbClr>
                  </a:outerShdw>
                </a:effectLst>
              </a:rPr>
              <a:t>the </a:t>
            </a:r>
            <a:r>
              <a:rPr lang="en-GB" sz="2800" dirty="0">
                <a:solidFill>
                  <a:srgbClr val="FF0000"/>
                </a:solidFill>
                <a:effectLst>
                  <a:outerShdw blurRad="38100" dist="38100" dir="2700000" algn="tl">
                    <a:srgbClr val="000000">
                      <a:alpha val="43137"/>
                    </a:srgbClr>
                  </a:outerShdw>
                </a:effectLst>
              </a:rPr>
              <a:t>people</a:t>
            </a:r>
            <a:r>
              <a:rPr lang="en-GB" sz="2800" dirty="0">
                <a:solidFill>
                  <a:srgbClr val="0000FF"/>
                </a:solidFill>
                <a:effectLst>
                  <a:outerShdw blurRad="38100" dist="38100" dir="2700000" algn="tl">
                    <a:srgbClr val="000000">
                      <a:alpha val="43137"/>
                    </a:srgbClr>
                  </a:outerShdw>
                </a:effectLst>
              </a:rPr>
              <a:t> descended from Jacob who inherit the promise to Abraham </a:t>
            </a:r>
            <a:r>
              <a:rPr lang="en-GB" b="1" dirty="0">
                <a:solidFill>
                  <a:srgbClr val="006600"/>
                </a:solidFill>
                <a:effectLst>
                  <a:outerShdw blurRad="38100" dist="38100" dir="2700000" algn="tl">
                    <a:srgbClr val="000000">
                      <a:alpha val="43137"/>
                    </a:srgbClr>
                  </a:outerShdw>
                </a:effectLst>
              </a:rPr>
              <a:t>Deuteronomy 6 </a:t>
            </a:r>
            <a:r>
              <a:rPr lang="en-GB" b="1" baseline="30000" dirty="0">
                <a:solidFill>
                  <a:srgbClr val="006600"/>
                </a:solidFill>
                <a:effectLst>
                  <a:outerShdw blurRad="38100" dist="38100" dir="2700000" algn="tl">
                    <a:srgbClr val="000000">
                      <a:alpha val="43137"/>
                    </a:srgbClr>
                  </a:outerShdw>
                </a:effectLst>
              </a:rPr>
              <a:t>4</a:t>
            </a:r>
            <a:r>
              <a:rPr lang="en-GB" b="1" dirty="0">
                <a:solidFill>
                  <a:srgbClr val="006600"/>
                </a:solidFill>
                <a:effectLst>
                  <a:outerShdw blurRad="38100" dist="38100" dir="2700000" algn="tl">
                    <a:srgbClr val="000000">
                      <a:alpha val="43137"/>
                    </a:srgbClr>
                  </a:outerShdw>
                </a:effectLst>
              </a:rPr>
              <a:t>;   c.f. Matthew 10 </a:t>
            </a:r>
            <a:r>
              <a:rPr lang="en-GB" b="1" baseline="30000" dirty="0">
                <a:solidFill>
                  <a:srgbClr val="006600"/>
                </a:solidFill>
                <a:effectLst>
                  <a:outerShdw blurRad="38100" dist="38100" dir="2700000" algn="tl">
                    <a:srgbClr val="000000">
                      <a:alpha val="43137"/>
                    </a:srgbClr>
                  </a:outerShdw>
                </a:effectLst>
              </a:rPr>
              <a:t>6</a:t>
            </a:r>
            <a:endParaRPr lang="en-GB" sz="2400" dirty="0">
              <a:solidFill>
                <a:srgbClr val="0000FF"/>
              </a:solidFill>
              <a:effectLst>
                <a:outerShdw blurRad="38100" dist="38100" dir="2700000" algn="tl">
                  <a:srgbClr val="000000">
                    <a:alpha val="43137"/>
                  </a:srgbClr>
                </a:outerShdw>
              </a:effectLst>
            </a:endParaRPr>
          </a:p>
          <a:p>
            <a:pPr marL="514350" indent="-514350">
              <a:spcBef>
                <a:spcPts val="400"/>
              </a:spcBef>
              <a:buClr>
                <a:srgbClr val="0000FF"/>
              </a:buClr>
              <a:buFont typeface="+mj-lt"/>
              <a:buAutoNum type="arabicPeriod"/>
            </a:pPr>
            <a:r>
              <a:rPr lang="en-GB" sz="2800" dirty="0">
                <a:solidFill>
                  <a:srgbClr val="FF0000"/>
                </a:solidFill>
                <a:effectLst>
                  <a:outerShdw blurRad="38100" dist="38100" dir="2700000" algn="tl">
                    <a:srgbClr val="000000">
                      <a:alpha val="43137"/>
                    </a:srgbClr>
                  </a:outerShdw>
                </a:effectLst>
              </a:rPr>
              <a:t>northern kingdom </a:t>
            </a:r>
            <a:r>
              <a:rPr lang="en-GB" sz="2800" dirty="0">
                <a:solidFill>
                  <a:srgbClr val="0000FF"/>
                </a:solidFill>
                <a:effectLst>
                  <a:outerShdw blurRad="38100" dist="38100" dir="2700000" algn="tl">
                    <a:srgbClr val="000000">
                      <a:alpha val="43137"/>
                    </a:srgbClr>
                  </a:outerShdw>
                </a:effectLst>
              </a:rPr>
              <a:t>after division of monarchy </a:t>
            </a:r>
            <a:r>
              <a:rPr lang="en-GB" b="1" dirty="0">
                <a:solidFill>
                  <a:srgbClr val="006600"/>
                </a:solidFill>
                <a:effectLst>
                  <a:outerShdw blurRad="38100" dist="38100" dir="2700000" algn="tl">
                    <a:srgbClr val="000000">
                      <a:alpha val="43137"/>
                    </a:srgbClr>
                  </a:outerShdw>
                </a:effectLst>
              </a:rPr>
              <a:t>1 Kings 12</a:t>
            </a:r>
            <a:endParaRPr lang="en-GB" sz="2800" b="1" dirty="0">
              <a:solidFill>
                <a:srgbClr val="006600"/>
              </a:solidFill>
              <a:effectLst>
                <a:outerShdw blurRad="38100" dist="38100" dir="2700000" algn="tl">
                  <a:srgbClr val="000000">
                    <a:alpha val="43137"/>
                  </a:srgbClr>
                </a:outerShdw>
              </a:effectLst>
            </a:endParaRPr>
          </a:p>
          <a:p>
            <a:pPr marL="514350" indent="-514350">
              <a:spcBef>
                <a:spcPts val="400"/>
              </a:spcBef>
              <a:buClr>
                <a:srgbClr val="0000FF"/>
              </a:buClr>
              <a:buFont typeface="+mj-lt"/>
              <a:buAutoNum type="arabicPeriod"/>
            </a:pPr>
            <a:r>
              <a:rPr lang="en-GB" sz="2800" dirty="0">
                <a:solidFill>
                  <a:srgbClr val="0000FF"/>
                </a:solidFill>
                <a:effectLst>
                  <a:outerShdw blurRad="38100" dist="38100" dir="2700000" algn="tl">
                    <a:srgbClr val="000000">
                      <a:alpha val="43137"/>
                    </a:srgbClr>
                  </a:outerShdw>
                </a:effectLst>
              </a:rPr>
              <a:t>the </a:t>
            </a:r>
            <a:r>
              <a:rPr lang="en-GB" sz="2800" dirty="0">
                <a:solidFill>
                  <a:srgbClr val="FF0000"/>
                </a:solidFill>
                <a:effectLst>
                  <a:outerShdw blurRad="38100" dist="38100" dir="2700000" algn="tl">
                    <a:srgbClr val="000000">
                      <a:alpha val="43137"/>
                    </a:srgbClr>
                  </a:outerShdw>
                </a:effectLst>
              </a:rPr>
              <a:t>land</a:t>
            </a:r>
            <a:r>
              <a:rPr lang="en-GB" sz="2800" dirty="0">
                <a:solidFill>
                  <a:srgbClr val="0000FF"/>
                </a:solidFill>
                <a:effectLst>
                  <a:outerShdw blurRad="38100" dist="38100" dir="2700000" algn="tl">
                    <a:srgbClr val="000000">
                      <a:alpha val="43137"/>
                    </a:srgbClr>
                  </a:outerShdw>
                </a:effectLst>
              </a:rPr>
              <a:t> promised to Abraham  </a:t>
            </a:r>
            <a:r>
              <a:rPr lang="en-GB" b="1" dirty="0">
                <a:solidFill>
                  <a:srgbClr val="006600"/>
                </a:solidFill>
                <a:effectLst>
                  <a:outerShdw blurRad="38100" dist="38100" dir="2700000" algn="tl">
                    <a:srgbClr val="000000">
                      <a:alpha val="43137"/>
                    </a:srgbClr>
                  </a:outerShdw>
                </a:effectLst>
              </a:rPr>
              <a:t>1 Samuel 17 </a:t>
            </a:r>
            <a:r>
              <a:rPr lang="en-GB" b="1" baseline="30000" dirty="0">
                <a:solidFill>
                  <a:srgbClr val="006600"/>
                </a:solidFill>
                <a:effectLst>
                  <a:outerShdw blurRad="38100" dist="38100" dir="2700000" algn="tl">
                    <a:srgbClr val="000000">
                      <a:alpha val="43137"/>
                    </a:srgbClr>
                  </a:outerShdw>
                </a:effectLst>
              </a:rPr>
              <a:t>46</a:t>
            </a:r>
            <a:endParaRPr lang="en-GB" sz="2800" dirty="0">
              <a:solidFill>
                <a:srgbClr val="0000FF"/>
              </a:solidFill>
              <a:effectLst>
                <a:outerShdw blurRad="38100" dist="38100" dir="2700000" algn="tl">
                  <a:srgbClr val="000000">
                    <a:alpha val="43137"/>
                  </a:srgbClr>
                </a:outerShdw>
              </a:effectLst>
            </a:endParaRPr>
          </a:p>
          <a:p>
            <a:pPr marL="514350" indent="-514350">
              <a:spcBef>
                <a:spcPts val="400"/>
              </a:spcBef>
              <a:buClr>
                <a:srgbClr val="0000FF"/>
              </a:buClr>
              <a:buFont typeface="+mj-lt"/>
              <a:buAutoNum type="arabicPeriod"/>
            </a:pPr>
            <a:r>
              <a:rPr lang="en-GB" sz="2800" dirty="0">
                <a:solidFill>
                  <a:srgbClr val="0000FF"/>
                </a:solidFill>
                <a:effectLst>
                  <a:outerShdw blurRad="38100" dist="38100" dir="2700000" algn="tl">
                    <a:srgbClr val="000000">
                      <a:alpha val="43137"/>
                    </a:srgbClr>
                  </a:outerShdw>
                </a:effectLst>
              </a:rPr>
              <a:t>the </a:t>
            </a:r>
            <a:r>
              <a:rPr lang="en-GB" sz="2800" dirty="0">
                <a:solidFill>
                  <a:srgbClr val="FF0000"/>
                </a:solidFill>
                <a:effectLst>
                  <a:outerShdw blurRad="38100" dist="38100" dir="2700000" algn="tl">
                    <a:srgbClr val="000000">
                      <a:alpha val="43137"/>
                    </a:srgbClr>
                  </a:outerShdw>
                </a:effectLst>
              </a:rPr>
              <a:t>Jewish state </a:t>
            </a:r>
            <a:r>
              <a:rPr lang="en-GB" sz="2800" dirty="0">
                <a:solidFill>
                  <a:srgbClr val="0000FF"/>
                </a:solidFill>
                <a:effectLst>
                  <a:outerShdw blurRad="38100" dist="38100" dir="2700000" algn="tl">
                    <a:srgbClr val="000000">
                      <a:alpha val="43137"/>
                    </a:srgbClr>
                  </a:outerShdw>
                </a:effectLst>
              </a:rPr>
              <a:t>founded in 1948</a:t>
            </a:r>
          </a:p>
        </p:txBody>
      </p:sp>
      <p:sp>
        <p:nvSpPr>
          <p:cNvPr id="5" name="TextBox 4"/>
          <p:cNvSpPr txBox="1"/>
          <p:nvPr/>
        </p:nvSpPr>
        <p:spPr>
          <a:xfrm>
            <a:off x="464365" y="242828"/>
            <a:ext cx="1986361"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Israel</a:t>
            </a:r>
          </a:p>
        </p:txBody>
      </p:sp>
    </p:spTree>
    <p:extLst>
      <p:ext uri="{BB962C8B-B14F-4D97-AF65-F5344CB8AC3E}">
        <p14:creationId xmlns:p14="http://schemas.microsoft.com/office/powerpoint/2010/main" val="2547876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9626" y="395844"/>
            <a:ext cx="1432591" cy="1023778"/>
          </a:xfrm>
          <a:prstGeom prst="rect">
            <a:avLst/>
          </a:prstGeom>
        </p:spPr>
      </p:pic>
      <p:pic>
        <p:nvPicPr>
          <p:cNvPr id="1026" name="Picture 2" descr="Bible Character Clip Art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4" name="TextBox 3"/>
          <p:cNvSpPr txBox="1"/>
          <p:nvPr/>
        </p:nvSpPr>
        <p:spPr>
          <a:xfrm>
            <a:off x="478723" y="943737"/>
            <a:ext cx="8292354" cy="2882840"/>
          </a:xfrm>
          <a:prstGeom prst="rect">
            <a:avLst/>
          </a:prstGeom>
          <a:noFill/>
        </p:spPr>
        <p:txBody>
          <a:bodyPr wrap="square" rtlCol="0">
            <a:spAutoFit/>
          </a:bodyPr>
          <a:lstStyle/>
          <a:p>
            <a:pPr marL="514350" indent="-514350">
              <a:spcBef>
                <a:spcPts val="400"/>
              </a:spcBef>
              <a:buFont typeface="+mj-lt"/>
              <a:buAutoNum type="arabicPeriod"/>
            </a:pPr>
            <a:r>
              <a:rPr lang="en-GB" sz="2800" dirty="0">
                <a:solidFill>
                  <a:srgbClr val="0000FF"/>
                </a:solidFill>
                <a:effectLst>
                  <a:outerShdw blurRad="38100" dist="38100" dir="2700000" algn="tl">
                    <a:srgbClr val="000000">
                      <a:alpha val="43137"/>
                    </a:srgbClr>
                  </a:outerShdw>
                </a:effectLst>
              </a:rPr>
              <a:t>probably derived from “</a:t>
            </a:r>
            <a:r>
              <a:rPr lang="en-GB" sz="2800" dirty="0">
                <a:solidFill>
                  <a:srgbClr val="FF0000"/>
                </a:solidFill>
                <a:effectLst>
                  <a:outerShdw blurRad="38100" dist="38100" dir="2700000" algn="tl">
                    <a:srgbClr val="000000">
                      <a:alpha val="43137"/>
                    </a:srgbClr>
                  </a:outerShdw>
                </a:effectLst>
              </a:rPr>
              <a:t>Philistine</a:t>
            </a:r>
            <a:r>
              <a:rPr lang="en-GB" sz="2800" dirty="0">
                <a:solidFill>
                  <a:srgbClr val="0000FF"/>
                </a:solidFill>
                <a:effectLst>
                  <a:outerShdw blurRad="38100" dist="38100" dir="2700000" algn="tl">
                    <a:srgbClr val="000000">
                      <a:alpha val="43137"/>
                    </a:srgbClr>
                  </a:outerShdw>
                </a:effectLst>
              </a:rPr>
              <a:t>” </a:t>
            </a:r>
            <a:r>
              <a:rPr lang="en-GB" sz="2000" dirty="0">
                <a:solidFill>
                  <a:srgbClr val="0000FF"/>
                </a:solidFill>
                <a:effectLst>
                  <a:outerShdw blurRad="38100" dist="38100" dir="2700000" algn="tl">
                    <a:srgbClr val="000000">
                      <a:alpha val="43137"/>
                    </a:srgbClr>
                  </a:outerShdw>
                </a:effectLst>
              </a:rPr>
              <a:t>(p-l-s-t)</a:t>
            </a:r>
            <a:endParaRPr lang="en-GB" sz="2800" dirty="0">
              <a:solidFill>
                <a:srgbClr val="0000FF"/>
              </a:solidFill>
              <a:effectLst>
                <a:outerShdw blurRad="38100" dist="38100" dir="2700000" algn="tl">
                  <a:srgbClr val="000000">
                    <a:alpha val="43137"/>
                  </a:srgbClr>
                </a:outerShdw>
              </a:effectLst>
            </a:endParaRPr>
          </a:p>
          <a:p>
            <a:pPr marL="514350" indent="-514350">
              <a:spcBef>
                <a:spcPts val="400"/>
              </a:spcBef>
              <a:buFont typeface="+mj-lt"/>
              <a:buAutoNum type="arabicPeriod"/>
            </a:pPr>
            <a:r>
              <a:rPr lang="en-GB" sz="2800" dirty="0">
                <a:solidFill>
                  <a:srgbClr val="0000FF"/>
                </a:solidFill>
                <a:effectLst>
                  <a:outerShdw blurRad="38100" dist="38100" dir="2700000" algn="tl">
                    <a:srgbClr val="000000">
                      <a:alpha val="43137"/>
                    </a:srgbClr>
                  </a:outerShdw>
                </a:effectLst>
              </a:rPr>
              <a:t>used by </a:t>
            </a:r>
            <a:r>
              <a:rPr lang="en-GB" sz="2800" dirty="0">
                <a:solidFill>
                  <a:srgbClr val="FF0000"/>
                </a:solidFill>
                <a:effectLst>
                  <a:outerShdw blurRad="38100" dist="38100" dir="2700000" algn="tl">
                    <a:srgbClr val="000000">
                      <a:alpha val="43137"/>
                    </a:srgbClr>
                  </a:outerShdw>
                </a:effectLst>
              </a:rPr>
              <a:t>Greek writers</a:t>
            </a:r>
            <a:r>
              <a:rPr lang="en-GB" sz="2800" dirty="0">
                <a:solidFill>
                  <a:srgbClr val="0000FF"/>
                </a:solidFill>
                <a:effectLst>
                  <a:outerShdw blurRad="38100" dist="38100" dir="2700000" algn="tl">
                    <a:srgbClr val="000000">
                      <a:alpha val="43137"/>
                    </a:srgbClr>
                  </a:outerShdw>
                </a:effectLst>
              </a:rPr>
              <a:t> in 5</a:t>
            </a:r>
            <a:r>
              <a:rPr lang="en-GB" sz="2800" baseline="30000" dirty="0">
                <a:solidFill>
                  <a:srgbClr val="0000FF"/>
                </a:solidFill>
                <a:effectLst>
                  <a:outerShdw blurRad="38100" dist="38100" dir="2700000" algn="tl">
                    <a:srgbClr val="000000">
                      <a:alpha val="43137"/>
                    </a:srgbClr>
                  </a:outerShdw>
                </a:effectLst>
              </a:rPr>
              <a:t>th</a:t>
            </a:r>
            <a:r>
              <a:rPr lang="en-GB" sz="2800" dirty="0">
                <a:solidFill>
                  <a:srgbClr val="0000FF"/>
                </a:solidFill>
                <a:effectLst>
                  <a:outerShdw blurRad="38100" dist="38100" dir="2700000" algn="tl">
                    <a:srgbClr val="000000">
                      <a:alpha val="43137"/>
                    </a:srgbClr>
                  </a:outerShdw>
                </a:effectLst>
              </a:rPr>
              <a:t> and 4</a:t>
            </a:r>
            <a:r>
              <a:rPr lang="en-GB" sz="2800" baseline="30000" dirty="0">
                <a:solidFill>
                  <a:srgbClr val="0000FF"/>
                </a:solidFill>
                <a:effectLst>
                  <a:outerShdw blurRad="38100" dist="38100" dir="2700000" algn="tl">
                    <a:srgbClr val="000000">
                      <a:alpha val="43137"/>
                    </a:srgbClr>
                  </a:outerShdw>
                </a:effectLst>
              </a:rPr>
              <a:t>th</a:t>
            </a:r>
            <a:r>
              <a:rPr lang="en-GB" sz="2800" dirty="0">
                <a:solidFill>
                  <a:srgbClr val="0000FF"/>
                </a:solidFill>
                <a:effectLst>
                  <a:outerShdw blurRad="38100" dist="38100" dir="2700000" algn="tl">
                    <a:srgbClr val="000000">
                      <a:alpha val="43137"/>
                    </a:srgbClr>
                  </a:outerShdw>
                </a:effectLst>
              </a:rPr>
              <a:t> centuries </a:t>
            </a:r>
            <a:r>
              <a:rPr lang="en-GB" dirty="0">
                <a:solidFill>
                  <a:srgbClr val="0000FF"/>
                </a:solidFill>
                <a:effectLst>
                  <a:outerShdw blurRad="38100" dist="38100" dir="2700000" algn="tl">
                    <a:srgbClr val="000000">
                      <a:alpha val="43137"/>
                    </a:srgbClr>
                  </a:outerShdw>
                </a:effectLst>
              </a:rPr>
              <a:t>BCE</a:t>
            </a:r>
            <a:endParaRPr lang="en-GB" sz="2800" dirty="0">
              <a:solidFill>
                <a:srgbClr val="0000FF"/>
              </a:solidFill>
              <a:effectLst>
                <a:outerShdw blurRad="38100" dist="38100" dir="2700000" algn="tl">
                  <a:srgbClr val="000000">
                    <a:alpha val="43137"/>
                  </a:srgbClr>
                </a:outerShdw>
              </a:effectLst>
            </a:endParaRPr>
          </a:p>
          <a:p>
            <a:pPr marL="514350" indent="-514350">
              <a:spcBef>
                <a:spcPts val="400"/>
              </a:spcBef>
              <a:buFont typeface="+mj-lt"/>
              <a:buAutoNum type="arabicPeriod"/>
            </a:pPr>
            <a:r>
              <a:rPr lang="en-GB" sz="2800" dirty="0">
                <a:solidFill>
                  <a:srgbClr val="0000FF"/>
                </a:solidFill>
                <a:effectLst>
                  <a:outerShdw blurRad="38100" dist="38100" dir="2700000" algn="tl">
                    <a:srgbClr val="000000">
                      <a:alpha val="43137"/>
                    </a:srgbClr>
                  </a:outerShdw>
                </a:effectLst>
              </a:rPr>
              <a:t>province in </a:t>
            </a:r>
            <a:r>
              <a:rPr lang="en-GB" sz="2800" dirty="0">
                <a:solidFill>
                  <a:srgbClr val="FF0000"/>
                </a:solidFill>
                <a:effectLst>
                  <a:outerShdw blurRad="38100" dist="38100" dir="2700000" algn="tl">
                    <a:srgbClr val="000000">
                      <a:alpha val="43137"/>
                    </a:srgbClr>
                  </a:outerShdw>
                </a:effectLst>
              </a:rPr>
              <a:t>Roman Empire </a:t>
            </a:r>
            <a:r>
              <a:rPr lang="en-GB" sz="2800" dirty="0">
                <a:solidFill>
                  <a:srgbClr val="0000FF"/>
                </a:solidFill>
                <a:effectLst>
                  <a:outerShdw blurRad="38100" dist="38100" dir="2700000" algn="tl">
                    <a:srgbClr val="000000">
                      <a:alpha val="43137"/>
                    </a:srgbClr>
                  </a:outerShdw>
                </a:effectLst>
              </a:rPr>
              <a:t>from 2</a:t>
            </a:r>
            <a:r>
              <a:rPr lang="en-GB" sz="2800" baseline="30000" dirty="0">
                <a:solidFill>
                  <a:srgbClr val="0000FF"/>
                </a:solidFill>
                <a:effectLst>
                  <a:outerShdw blurRad="38100" dist="38100" dir="2700000" algn="tl">
                    <a:srgbClr val="000000">
                      <a:alpha val="43137"/>
                    </a:srgbClr>
                  </a:outerShdw>
                </a:effectLst>
              </a:rPr>
              <a:t>nd</a:t>
            </a:r>
            <a:r>
              <a:rPr lang="en-GB" sz="2800" dirty="0">
                <a:solidFill>
                  <a:srgbClr val="0000FF"/>
                </a:solidFill>
                <a:effectLst>
                  <a:outerShdw blurRad="38100" dist="38100" dir="2700000" algn="tl">
                    <a:srgbClr val="000000">
                      <a:alpha val="43137"/>
                    </a:srgbClr>
                  </a:outerShdw>
                </a:effectLst>
              </a:rPr>
              <a:t> century </a:t>
            </a:r>
            <a:r>
              <a:rPr lang="en-GB" dirty="0">
                <a:solidFill>
                  <a:srgbClr val="0000FF"/>
                </a:solidFill>
                <a:effectLst>
                  <a:outerShdw blurRad="38100" dist="38100" dir="2700000" algn="tl">
                    <a:srgbClr val="000000">
                      <a:alpha val="43137"/>
                    </a:srgbClr>
                  </a:outerShdw>
                </a:effectLst>
              </a:rPr>
              <a:t>CE</a:t>
            </a:r>
            <a:endParaRPr lang="en-GB" sz="2800" dirty="0">
              <a:solidFill>
                <a:srgbClr val="0000FF"/>
              </a:solidFill>
              <a:effectLst>
                <a:outerShdw blurRad="38100" dist="38100" dir="2700000" algn="tl">
                  <a:srgbClr val="000000">
                    <a:alpha val="43137"/>
                  </a:srgbClr>
                </a:outerShdw>
              </a:effectLst>
            </a:endParaRPr>
          </a:p>
          <a:p>
            <a:pPr marL="514350" indent="-514350">
              <a:spcBef>
                <a:spcPts val="400"/>
              </a:spcBef>
              <a:buFont typeface="+mj-lt"/>
              <a:buAutoNum type="arabicPeriod"/>
            </a:pPr>
            <a:r>
              <a:rPr lang="en-GB" sz="2800" dirty="0">
                <a:solidFill>
                  <a:srgbClr val="0000FF"/>
                </a:solidFill>
                <a:effectLst>
                  <a:outerShdw blurRad="38100" dist="38100" dir="2700000" algn="tl">
                    <a:srgbClr val="000000">
                      <a:alpha val="43137"/>
                    </a:srgbClr>
                  </a:outerShdw>
                </a:effectLst>
              </a:rPr>
              <a:t>widely used for area of </a:t>
            </a:r>
            <a:r>
              <a:rPr lang="en-GB" sz="2800" dirty="0">
                <a:solidFill>
                  <a:srgbClr val="FF0000"/>
                </a:solidFill>
                <a:effectLst>
                  <a:outerShdw blurRad="38100" dist="38100" dir="2700000" algn="tl">
                    <a:srgbClr val="000000">
                      <a:alpha val="43137"/>
                    </a:srgbClr>
                  </a:outerShdw>
                </a:effectLst>
              </a:rPr>
              <a:t>biblical Israel </a:t>
            </a:r>
            <a:r>
              <a:rPr lang="en-GB" sz="2800" dirty="0">
                <a:solidFill>
                  <a:srgbClr val="0000FF"/>
                </a:solidFill>
                <a:effectLst>
                  <a:outerShdw blurRad="38100" dist="38100" dir="2700000" algn="tl">
                    <a:srgbClr val="000000">
                      <a:alpha val="43137"/>
                    </a:srgbClr>
                  </a:outerShdw>
                </a:effectLst>
              </a:rPr>
              <a:t>in Europe up to and including British mandate in 20</a:t>
            </a:r>
            <a:r>
              <a:rPr lang="en-GB" sz="2800" baseline="30000" dirty="0">
                <a:solidFill>
                  <a:srgbClr val="0000FF"/>
                </a:solidFill>
                <a:effectLst>
                  <a:outerShdw blurRad="38100" dist="38100" dir="2700000" algn="tl">
                    <a:srgbClr val="000000">
                      <a:alpha val="43137"/>
                    </a:srgbClr>
                  </a:outerShdw>
                </a:effectLst>
              </a:rPr>
              <a:t>th</a:t>
            </a:r>
            <a:r>
              <a:rPr lang="en-GB" sz="2800" dirty="0">
                <a:solidFill>
                  <a:srgbClr val="0000FF"/>
                </a:solidFill>
                <a:effectLst>
                  <a:outerShdw blurRad="38100" dist="38100" dir="2700000" algn="tl">
                    <a:srgbClr val="000000">
                      <a:alpha val="43137"/>
                    </a:srgbClr>
                  </a:outerShdw>
                </a:effectLst>
              </a:rPr>
              <a:t> century</a:t>
            </a:r>
          </a:p>
          <a:p>
            <a:pPr marL="514350" indent="-514350">
              <a:spcBef>
                <a:spcPts val="400"/>
              </a:spcBef>
              <a:buClr>
                <a:srgbClr val="0000FF"/>
              </a:buClr>
              <a:buFont typeface="+mj-lt"/>
              <a:buAutoNum type="arabicPeriod"/>
            </a:pPr>
            <a:r>
              <a:rPr lang="en-GB" sz="2800" dirty="0">
                <a:solidFill>
                  <a:srgbClr val="FF0000"/>
                </a:solidFill>
                <a:effectLst>
                  <a:outerShdw blurRad="38100" dist="38100" dir="2700000" algn="tl">
                    <a:srgbClr val="000000">
                      <a:alpha val="43137"/>
                    </a:srgbClr>
                  </a:outerShdw>
                </a:effectLst>
              </a:rPr>
              <a:t>All Palestine Government </a:t>
            </a:r>
            <a:r>
              <a:rPr lang="en-GB" sz="2800" dirty="0">
                <a:solidFill>
                  <a:srgbClr val="0000FF"/>
                </a:solidFill>
                <a:effectLst>
                  <a:outerShdw blurRad="38100" dist="38100" dir="2700000" algn="tl">
                    <a:srgbClr val="000000">
                      <a:alpha val="43137"/>
                    </a:srgbClr>
                  </a:outerShdw>
                </a:effectLst>
              </a:rPr>
              <a:t>established 1948</a:t>
            </a:r>
          </a:p>
        </p:txBody>
      </p:sp>
      <p:sp>
        <p:nvSpPr>
          <p:cNvPr id="5" name="TextBox 4"/>
          <p:cNvSpPr txBox="1"/>
          <p:nvPr/>
        </p:nvSpPr>
        <p:spPr>
          <a:xfrm>
            <a:off x="464365" y="242828"/>
            <a:ext cx="2523459"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Palestine</a:t>
            </a:r>
          </a:p>
        </p:txBody>
      </p:sp>
      <p:pic>
        <p:nvPicPr>
          <p:cNvPr id="7170" name="Picture 2" descr="Palestine 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6322" y="3262263"/>
            <a:ext cx="729599" cy="49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1964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fade">
                                      <p:cBhvr>
                                        <p:cTn id="3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9626" y="395844"/>
            <a:ext cx="1432591" cy="1023778"/>
          </a:xfrm>
          <a:prstGeom prst="rect">
            <a:avLst/>
          </a:prstGeom>
        </p:spPr>
      </p:pic>
      <p:pic>
        <p:nvPicPr>
          <p:cNvPr id="1026" name="Picture 2" descr="Bible Character Clip Art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4" name="TextBox 3"/>
          <p:cNvSpPr txBox="1"/>
          <p:nvPr/>
        </p:nvSpPr>
        <p:spPr>
          <a:xfrm>
            <a:off x="478723" y="943737"/>
            <a:ext cx="8333494" cy="3108543"/>
          </a:xfrm>
          <a:prstGeom prst="rect">
            <a:avLst/>
          </a:prstGeom>
          <a:noFill/>
        </p:spPr>
        <p:txBody>
          <a:bodyPr wrap="square" rtlCol="0">
            <a:spAutoFit/>
          </a:bodyPr>
          <a:lstStyle/>
          <a:p>
            <a:pPr marL="514350" indent="-514350">
              <a:spcBef>
                <a:spcPts val="400"/>
              </a:spcBef>
              <a:buClr>
                <a:srgbClr val="0000FF"/>
              </a:buClr>
              <a:buFont typeface="+mj-lt"/>
              <a:buAutoNum type="arabicPeriod" startAt="6"/>
            </a:pPr>
            <a:r>
              <a:rPr lang="en-GB" sz="2800" dirty="0">
                <a:solidFill>
                  <a:srgbClr val="0000FF"/>
                </a:solidFill>
                <a:effectLst>
                  <a:outerShdw blurRad="38100" dist="38100" dir="2700000" algn="tl">
                    <a:srgbClr val="000000">
                      <a:alpha val="43137"/>
                    </a:srgbClr>
                  </a:outerShdw>
                </a:effectLst>
              </a:rPr>
              <a:t>defined as </a:t>
            </a:r>
            <a:r>
              <a:rPr lang="en-GB" sz="2800" dirty="0">
                <a:solidFill>
                  <a:srgbClr val="FF0000"/>
                </a:solidFill>
                <a:effectLst>
                  <a:outerShdw blurRad="38100" dist="38100" dir="2700000" algn="tl">
                    <a:srgbClr val="000000">
                      <a:alpha val="43137"/>
                    </a:srgbClr>
                  </a:outerShdw>
                </a:effectLst>
              </a:rPr>
              <a:t>homeland</a:t>
            </a:r>
            <a:r>
              <a:rPr lang="en-GB" sz="2800" dirty="0">
                <a:solidFill>
                  <a:srgbClr val="0000FF"/>
                </a:solidFill>
                <a:effectLst>
                  <a:outerShdw blurRad="38100" dist="38100" dir="2700000" algn="tl">
                    <a:srgbClr val="000000">
                      <a:alpha val="43137"/>
                    </a:srgbClr>
                  </a:outerShdw>
                </a:effectLst>
              </a:rPr>
              <a:t> of </a:t>
            </a:r>
            <a:r>
              <a:rPr lang="en-GB" sz="2800" dirty="0">
                <a:solidFill>
                  <a:srgbClr val="FF0000"/>
                </a:solidFill>
                <a:effectLst>
                  <a:outerShdw blurRad="38100" dist="38100" dir="2700000" algn="tl">
                    <a:srgbClr val="000000">
                      <a:alpha val="43137"/>
                    </a:srgbClr>
                  </a:outerShdw>
                </a:effectLst>
              </a:rPr>
              <a:t>Arab Palestinian                             </a:t>
            </a:r>
            <a:r>
              <a:rPr lang="en-GB" sz="2800" dirty="0">
                <a:solidFill>
                  <a:srgbClr val="0000FF"/>
                </a:solidFill>
                <a:effectLst>
                  <a:outerShdw blurRad="38100" dist="38100" dir="2700000" algn="tl">
                    <a:srgbClr val="000000">
                      <a:alpha val="43137"/>
                    </a:srgbClr>
                  </a:outerShdw>
                </a:effectLst>
              </a:rPr>
              <a:t>people in 1968 </a:t>
            </a:r>
            <a:r>
              <a:rPr lang="en-GB" b="1" dirty="0">
                <a:solidFill>
                  <a:srgbClr val="0000FF"/>
                </a:solidFill>
                <a:effectLst>
                  <a:outerShdw blurRad="38100" dist="38100" dir="2700000" algn="tl">
                    <a:srgbClr val="000000">
                      <a:alpha val="43137"/>
                    </a:srgbClr>
                  </a:outerShdw>
                </a:effectLst>
              </a:rPr>
              <a:t>(claiming land within British mandate)</a:t>
            </a:r>
          </a:p>
          <a:p>
            <a:pPr marL="514350" indent="-514350">
              <a:spcBef>
                <a:spcPts val="400"/>
              </a:spcBef>
              <a:buClr>
                <a:srgbClr val="0000FF"/>
              </a:buClr>
              <a:buFont typeface="+mj-lt"/>
              <a:buAutoNum type="arabicPeriod" startAt="6"/>
            </a:pPr>
            <a:r>
              <a:rPr lang="en-GB" sz="2800" dirty="0">
                <a:solidFill>
                  <a:srgbClr val="FF0000"/>
                </a:solidFill>
                <a:effectLst>
                  <a:outerShdw blurRad="38100" dist="38100" dir="2700000" algn="tl">
                    <a:srgbClr val="000000">
                      <a:alpha val="43137"/>
                    </a:srgbClr>
                  </a:outerShdw>
                </a:effectLst>
              </a:rPr>
              <a:t>State of Palestine </a:t>
            </a:r>
            <a:r>
              <a:rPr lang="en-GB" sz="2800" dirty="0">
                <a:solidFill>
                  <a:srgbClr val="0000FF"/>
                </a:solidFill>
                <a:effectLst>
                  <a:outerShdw blurRad="38100" dist="38100" dir="2700000" algn="tl">
                    <a:srgbClr val="000000">
                      <a:alpha val="43137"/>
                    </a:srgbClr>
                  </a:outerShdw>
                </a:effectLst>
              </a:rPr>
              <a:t>declared in 1988                                     </a:t>
            </a:r>
            <a:r>
              <a:rPr lang="en-GB" b="1" dirty="0">
                <a:solidFill>
                  <a:srgbClr val="0000FF"/>
                </a:solidFill>
                <a:effectLst>
                  <a:outerShdw blurRad="38100" dist="38100" dir="2700000" algn="tl">
                    <a:srgbClr val="000000">
                      <a:alpha val="43137"/>
                    </a:srgbClr>
                  </a:outerShdw>
                </a:effectLst>
              </a:rPr>
              <a:t>(referring now to West Bank and Gaza Strip)</a:t>
            </a:r>
            <a:endParaRPr lang="en-GB" sz="2800" b="1" dirty="0">
              <a:solidFill>
                <a:srgbClr val="0000FF"/>
              </a:solidFill>
              <a:effectLst>
                <a:outerShdw blurRad="38100" dist="38100" dir="2700000" algn="tl">
                  <a:srgbClr val="000000">
                    <a:alpha val="43137"/>
                  </a:srgbClr>
                </a:outerShdw>
              </a:effectLst>
            </a:endParaRPr>
          </a:p>
          <a:p>
            <a:pPr marL="514350" indent="-514350">
              <a:spcBef>
                <a:spcPts val="400"/>
              </a:spcBef>
              <a:buClr>
                <a:srgbClr val="0000FF"/>
              </a:buClr>
              <a:buFont typeface="+mj-lt"/>
              <a:buAutoNum type="arabicPeriod" startAt="6"/>
            </a:pPr>
            <a:r>
              <a:rPr lang="en-GB" sz="2800" dirty="0">
                <a:solidFill>
                  <a:srgbClr val="0000FF"/>
                </a:solidFill>
                <a:effectLst>
                  <a:outerShdw blurRad="38100" dist="38100" dir="2700000" algn="tl">
                    <a:srgbClr val="000000">
                      <a:alpha val="43137"/>
                    </a:srgbClr>
                  </a:outerShdw>
                </a:effectLst>
              </a:rPr>
              <a:t>designated </a:t>
            </a:r>
            <a:r>
              <a:rPr lang="en-GB" sz="2800" dirty="0">
                <a:solidFill>
                  <a:srgbClr val="FF0000"/>
                </a:solidFill>
                <a:effectLst>
                  <a:outerShdw blurRad="38100" dist="38100" dir="2700000" algn="tl">
                    <a:srgbClr val="000000">
                      <a:alpha val="43137"/>
                    </a:srgbClr>
                  </a:outerShdw>
                </a:effectLst>
              </a:rPr>
              <a:t>“observer” status </a:t>
            </a:r>
            <a:r>
              <a:rPr lang="en-GB" sz="2800" dirty="0">
                <a:solidFill>
                  <a:srgbClr val="0000FF"/>
                </a:solidFill>
                <a:effectLst>
                  <a:outerShdw blurRad="38100" dist="38100" dir="2700000" algn="tl">
                    <a:srgbClr val="000000">
                      <a:alpha val="43137"/>
                    </a:srgbClr>
                  </a:outerShdw>
                </a:effectLst>
              </a:rPr>
              <a:t>at United Nations 2012</a:t>
            </a:r>
          </a:p>
          <a:p>
            <a:pPr marL="514350" indent="-514350">
              <a:spcBef>
                <a:spcPts val="400"/>
              </a:spcBef>
              <a:buClr>
                <a:srgbClr val="0000FF"/>
              </a:buClr>
              <a:buFont typeface="+mj-lt"/>
              <a:buAutoNum type="arabicPeriod" startAt="6"/>
            </a:pPr>
            <a:r>
              <a:rPr lang="en-GB" sz="2800" dirty="0">
                <a:solidFill>
                  <a:srgbClr val="0000FF"/>
                </a:solidFill>
                <a:effectLst>
                  <a:outerShdw blurRad="38100" dist="38100" dir="2700000" algn="tl">
                    <a:srgbClr val="000000">
                      <a:alpha val="43137"/>
                    </a:srgbClr>
                  </a:outerShdw>
                </a:effectLst>
              </a:rPr>
              <a:t>137 of 193 UN states had </a:t>
            </a:r>
            <a:r>
              <a:rPr lang="en-GB" sz="2800" dirty="0">
                <a:solidFill>
                  <a:srgbClr val="FF0000"/>
                </a:solidFill>
                <a:effectLst>
                  <a:outerShdw blurRad="38100" dist="38100" dir="2700000" algn="tl">
                    <a:srgbClr val="000000">
                      <a:alpha val="43137"/>
                    </a:srgbClr>
                  </a:outerShdw>
                </a:effectLst>
              </a:rPr>
              <a:t>recognised Palestine</a:t>
            </a:r>
            <a:r>
              <a:rPr lang="en-GB" sz="2800" dirty="0">
                <a:solidFill>
                  <a:srgbClr val="0000FF"/>
                </a:solidFill>
                <a:effectLst>
                  <a:outerShdw blurRad="38100" dist="38100" dir="2700000" algn="tl">
                    <a:srgbClr val="000000">
                      <a:alpha val="43137"/>
                    </a:srgbClr>
                  </a:outerShdw>
                </a:effectLst>
              </a:rPr>
              <a:t> as a State by 2018</a:t>
            </a:r>
            <a:endParaRPr lang="en-GB" dirty="0">
              <a:solidFill>
                <a:srgbClr val="0000FF"/>
              </a:solidFill>
              <a:effectLst>
                <a:outerShdw blurRad="38100" dist="38100" dir="2700000" algn="tl">
                  <a:srgbClr val="000000">
                    <a:alpha val="43137"/>
                  </a:srgbClr>
                </a:outerShdw>
              </a:effectLst>
            </a:endParaRPr>
          </a:p>
        </p:txBody>
      </p:sp>
      <p:sp>
        <p:nvSpPr>
          <p:cNvPr id="5" name="TextBox 4"/>
          <p:cNvSpPr txBox="1"/>
          <p:nvPr/>
        </p:nvSpPr>
        <p:spPr>
          <a:xfrm>
            <a:off x="464365" y="242828"/>
            <a:ext cx="2523459"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Palestine</a:t>
            </a:r>
          </a:p>
        </p:txBody>
      </p:sp>
    </p:spTree>
    <p:extLst>
      <p:ext uri="{BB962C8B-B14F-4D97-AF65-F5344CB8AC3E}">
        <p14:creationId xmlns:p14="http://schemas.microsoft.com/office/powerpoint/2010/main" val="2960426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85" y="1131590"/>
            <a:ext cx="3305935" cy="2444587"/>
          </a:xfrm>
          <a:prstGeom prst="rect">
            <a:avLst/>
          </a:prstGeom>
        </p:spPr>
      </p:pic>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pPr algn="ctr"/>
            <a:r>
              <a:rPr lang="en-GB" sz="4000" dirty="0">
                <a:solidFill>
                  <a:srgbClr val="FF0000"/>
                </a:solidFill>
                <a:effectLst>
                  <a:outerShdw blurRad="38100" dist="38100" dir="2700000" algn="tl">
                    <a:srgbClr val="000000">
                      <a:alpha val="43137"/>
                    </a:srgbClr>
                  </a:outerShdw>
                </a:effectLst>
              </a:rPr>
              <a:t>How should we refer to the Land?</a:t>
            </a:r>
          </a:p>
        </p:txBody>
      </p:sp>
      <p:pic>
        <p:nvPicPr>
          <p:cNvPr id="8194" name="Picture 2" descr="http://i.ytimg.com/vi/otP54vrpOJ4/maxresdefau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157" y="928318"/>
            <a:ext cx="4867281" cy="274046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7096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2000" fill="hold"/>
                                        <p:tgtEl>
                                          <p:spTgt spid="8194"/>
                                        </p:tgtEl>
                                        <p:attrNameLst>
                                          <p:attrName>ppt_w</p:attrName>
                                        </p:attrNameLst>
                                      </p:cBhvr>
                                      <p:tavLst>
                                        <p:tav tm="0">
                                          <p:val>
                                            <p:fltVal val="0"/>
                                          </p:val>
                                        </p:tav>
                                        <p:tav tm="100000">
                                          <p:val>
                                            <p:strVal val="#ppt_w"/>
                                          </p:val>
                                        </p:tav>
                                      </p:tavLst>
                                    </p:anim>
                                    <p:anim calcmode="lin" valueType="num">
                                      <p:cBhvr>
                                        <p:cTn id="13" dur="2000" fill="hold"/>
                                        <p:tgtEl>
                                          <p:spTgt spid="8194"/>
                                        </p:tgtEl>
                                        <p:attrNameLst>
                                          <p:attrName>ppt_h</p:attrName>
                                        </p:attrNameLst>
                                      </p:cBhvr>
                                      <p:tavLst>
                                        <p:tav tm="0">
                                          <p:val>
                                            <p:fltVal val="0"/>
                                          </p:val>
                                        </p:tav>
                                        <p:tav tm="100000">
                                          <p:val>
                                            <p:strVal val="#ppt_h"/>
                                          </p:val>
                                        </p:tav>
                                      </p:tavLst>
                                    </p:anim>
                                    <p:animEffect transition="in" filter="fade">
                                      <p:cBhvr>
                                        <p:cTn id="14"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pPr algn="ctr"/>
            <a:r>
              <a:rPr lang="en-GB" sz="4000" dirty="0">
                <a:solidFill>
                  <a:srgbClr val="FF0000"/>
                </a:solidFill>
                <a:effectLst>
                  <a:outerShdw blurRad="38100" dist="38100" dir="2700000" algn="tl">
                    <a:srgbClr val="000000">
                      <a:alpha val="43137"/>
                    </a:srgbClr>
                  </a:outerShdw>
                </a:effectLst>
              </a:rPr>
              <a:t>How should we refer to the Land?</a:t>
            </a:r>
          </a:p>
        </p:txBody>
      </p:sp>
      <p:pic>
        <p:nvPicPr>
          <p:cNvPr id="8" name="Picture 2" descr="jewishboy smiley, jewish smiley, jew smiley, holiday smi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65" y="1225373"/>
            <a:ext cx="1389379" cy="2225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1510" y="3233783"/>
            <a:ext cx="1555087" cy="307777"/>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0" name="Donut 9"/>
          <p:cNvSpPr/>
          <p:nvPr/>
        </p:nvSpPr>
        <p:spPr>
          <a:xfrm>
            <a:off x="791580"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1347614"/>
            <a:ext cx="1301190" cy="1313583"/>
          </a:xfrm>
          <a:prstGeom prst="rect">
            <a:avLst/>
          </a:prstGeom>
        </p:spPr>
      </p:pic>
      <p:sp>
        <p:nvSpPr>
          <p:cNvPr id="12" name="TextBox 11"/>
          <p:cNvSpPr txBox="1"/>
          <p:nvPr/>
        </p:nvSpPr>
        <p:spPr>
          <a:xfrm>
            <a:off x="7457490" y="2710563"/>
            <a:ext cx="1290850"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3" name="Donut 12"/>
          <p:cNvSpPr/>
          <p:nvPr/>
        </p:nvSpPr>
        <p:spPr>
          <a:xfrm>
            <a:off x="7739553" y="1164678"/>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ounded Rectangular Callout 2"/>
          <p:cNvSpPr/>
          <p:nvPr/>
        </p:nvSpPr>
        <p:spPr>
          <a:xfrm>
            <a:off x="2843808" y="1347614"/>
            <a:ext cx="4104456" cy="2040057"/>
          </a:xfrm>
          <a:prstGeom prst="wedgeRoundRectCallout">
            <a:avLst>
              <a:gd name="adj1" fmla="val -70007"/>
              <a:gd name="adj2" fmla="val -14411"/>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00FF"/>
                </a:solidFill>
                <a:effectLst>
                  <a:outerShdw blurRad="38100" dist="38100" dir="2700000" algn="tl">
                    <a:srgbClr val="000000">
                      <a:alpha val="43137"/>
                    </a:srgbClr>
                  </a:outerShdw>
                </a:effectLst>
              </a:rPr>
              <a:t>G-d gave us this land, and it’s been called Israel since more than 3000 years ago!</a:t>
            </a:r>
          </a:p>
        </p:txBody>
      </p:sp>
    </p:spTree>
    <p:extLst>
      <p:ext uri="{BB962C8B-B14F-4D97-AF65-F5344CB8AC3E}">
        <p14:creationId xmlns:p14="http://schemas.microsoft.com/office/powerpoint/2010/main" val="18211044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81105"/>
            <a:ext cx="1944216" cy="37935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324" y="3749331"/>
            <a:ext cx="1009650" cy="904875"/>
          </a:xfrm>
          <a:prstGeom prst="rect">
            <a:avLst/>
          </a:prstGeom>
        </p:spPr>
      </p:pic>
      <p:pic>
        <p:nvPicPr>
          <p:cNvPr id="1028" name="Picture 4" descr="Israel Flag 3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39502"/>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27784" y="411510"/>
            <a:ext cx="3672408" cy="4154984"/>
          </a:xfrm>
          <a:prstGeom prst="rect">
            <a:avLst/>
          </a:prstGeom>
          <a:noFill/>
        </p:spPr>
        <p:txBody>
          <a:bodyPr wrap="square" rtlCol="0">
            <a:spAutoFit/>
          </a:bodyPr>
          <a:lstStyle/>
          <a:p>
            <a:pPr algn="ctr"/>
            <a:r>
              <a:rPr lang="en-GB" sz="4400" dirty="0">
                <a:solidFill>
                  <a:srgbClr val="0000FF"/>
                </a:solidFill>
                <a:effectLst>
                  <a:outerShdw blurRad="38100" dist="38100" dir="2700000" algn="tl">
                    <a:srgbClr val="000000">
                      <a:alpha val="43137"/>
                    </a:srgbClr>
                  </a:outerShdw>
                </a:effectLst>
              </a:rPr>
              <a:t>How do the </a:t>
            </a:r>
            <a:r>
              <a:rPr lang="en-GB" sz="4400" dirty="0">
                <a:solidFill>
                  <a:srgbClr val="FF0000"/>
                </a:solidFill>
                <a:effectLst>
                  <a:outerShdw blurRad="38100" dist="38100" dir="2700000" algn="tl">
                    <a:srgbClr val="000000">
                      <a:alpha val="43137"/>
                    </a:srgbClr>
                  </a:outerShdw>
                </a:effectLst>
              </a:rPr>
              <a:t>Bible promises </a:t>
            </a:r>
            <a:r>
              <a:rPr lang="en-GB" sz="4400" dirty="0">
                <a:solidFill>
                  <a:srgbClr val="0000FF"/>
                </a:solidFill>
                <a:effectLst>
                  <a:outerShdw blurRad="38100" dist="38100" dir="2700000" algn="tl">
                    <a:srgbClr val="000000">
                      <a:alpha val="43137"/>
                    </a:srgbClr>
                  </a:outerShdw>
                </a:effectLst>
              </a:rPr>
              <a:t>to </a:t>
            </a:r>
            <a:r>
              <a:rPr lang="en-GB" sz="4400" dirty="0">
                <a:solidFill>
                  <a:srgbClr val="FF0000"/>
                </a:solidFill>
                <a:effectLst>
                  <a:outerShdw blurRad="38100" dist="38100" dir="2700000" algn="tl">
                    <a:srgbClr val="000000">
                      <a:alpha val="43137"/>
                    </a:srgbClr>
                  </a:outerShdw>
                </a:effectLst>
              </a:rPr>
              <a:t>Israel </a:t>
            </a:r>
            <a:r>
              <a:rPr lang="en-GB" sz="4400" dirty="0">
                <a:solidFill>
                  <a:srgbClr val="0000FF"/>
                </a:solidFill>
                <a:effectLst>
                  <a:outerShdw blurRad="38100" dist="38100" dir="2700000" algn="tl">
                    <a:srgbClr val="000000">
                      <a:alpha val="43137"/>
                    </a:srgbClr>
                  </a:outerShdw>
                </a:effectLst>
              </a:rPr>
              <a:t>connect with the </a:t>
            </a:r>
            <a:r>
              <a:rPr lang="en-GB" sz="4400" dirty="0">
                <a:solidFill>
                  <a:srgbClr val="FF0000"/>
                </a:solidFill>
                <a:effectLst>
                  <a:outerShdw blurRad="38100" dist="38100" dir="2700000" algn="tl">
                    <a:srgbClr val="000000">
                      <a:alpha val="43137"/>
                    </a:srgbClr>
                  </a:outerShdw>
                </a:effectLst>
              </a:rPr>
              <a:t>State</a:t>
            </a:r>
            <a:r>
              <a:rPr lang="en-GB" sz="4400" dirty="0">
                <a:solidFill>
                  <a:srgbClr val="0000FF"/>
                </a:solidFill>
                <a:effectLst>
                  <a:outerShdw blurRad="38100" dist="38100" dir="2700000" algn="tl">
                    <a:srgbClr val="000000">
                      <a:alpha val="43137"/>
                    </a:srgbClr>
                  </a:outerShdw>
                </a:effectLst>
              </a:rPr>
              <a:t> of </a:t>
            </a:r>
            <a:r>
              <a:rPr lang="en-GB" sz="4400" dirty="0">
                <a:solidFill>
                  <a:srgbClr val="FF0000"/>
                </a:solidFill>
                <a:effectLst>
                  <a:outerShdw blurRad="38100" dist="38100" dir="2700000" algn="tl">
                    <a:srgbClr val="000000">
                      <a:alpha val="43137"/>
                    </a:srgbClr>
                  </a:outerShdw>
                </a:effectLst>
              </a:rPr>
              <a:t>Israel</a:t>
            </a:r>
            <a:r>
              <a:rPr lang="en-GB" sz="4400" dirty="0">
                <a:solidFill>
                  <a:srgbClr val="0000FF"/>
                </a:solidFill>
                <a:effectLst>
                  <a:outerShdw blurRad="38100" dist="38100" dir="2700000" algn="tl">
                    <a:srgbClr val="000000">
                      <a:alpha val="43137"/>
                    </a:srgbClr>
                  </a:outerShdw>
                </a:effectLst>
              </a:rPr>
              <a:t> today?</a:t>
            </a:r>
          </a:p>
        </p:txBody>
      </p:sp>
    </p:spTree>
    <p:extLst>
      <p:ext uri="{BB962C8B-B14F-4D97-AF65-F5344CB8AC3E}">
        <p14:creationId xmlns:p14="http://schemas.microsoft.com/office/powerpoint/2010/main" val="21851455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pPr algn="ctr"/>
            <a:r>
              <a:rPr lang="en-GB" sz="4000" dirty="0">
                <a:solidFill>
                  <a:srgbClr val="FF0000"/>
                </a:solidFill>
                <a:effectLst>
                  <a:outerShdw blurRad="38100" dist="38100" dir="2700000" algn="tl">
                    <a:srgbClr val="000000">
                      <a:alpha val="43137"/>
                    </a:srgbClr>
                  </a:outerShdw>
                </a:effectLst>
              </a:rPr>
              <a:t>How should we refer to the Land?</a:t>
            </a:r>
          </a:p>
        </p:txBody>
      </p:sp>
      <p:pic>
        <p:nvPicPr>
          <p:cNvPr id="8" name="Picture 2" descr="jewishboy smiley, jewish smiley, jew smiley, holiday smi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65" y="1225373"/>
            <a:ext cx="1389379" cy="2225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1510" y="3233783"/>
            <a:ext cx="1555087" cy="307777"/>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0" name="Donut 9"/>
          <p:cNvSpPr/>
          <p:nvPr/>
        </p:nvSpPr>
        <p:spPr>
          <a:xfrm>
            <a:off x="791580"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1347614"/>
            <a:ext cx="1301190" cy="1313583"/>
          </a:xfrm>
          <a:prstGeom prst="rect">
            <a:avLst/>
          </a:prstGeom>
        </p:spPr>
      </p:pic>
      <p:sp>
        <p:nvSpPr>
          <p:cNvPr id="12" name="TextBox 11"/>
          <p:cNvSpPr txBox="1"/>
          <p:nvPr/>
        </p:nvSpPr>
        <p:spPr>
          <a:xfrm>
            <a:off x="7457490" y="2710563"/>
            <a:ext cx="1290850"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3" name="Donut 12"/>
          <p:cNvSpPr/>
          <p:nvPr/>
        </p:nvSpPr>
        <p:spPr>
          <a:xfrm>
            <a:off x="7739553" y="1164678"/>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ounded Rectangular Callout 2"/>
          <p:cNvSpPr/>
          <p:nvPr/>
        </p:nvSpPr>
        <p:spPr>
          <a:xfrm>
            <a:off x="2195736" y="1347614"/>
            <a:ext cx="4104456" cy="2040057"/>
          </a:xfrm>
          <a:prstGeom prst="wedgeRoundRectCallout">
            <a:avLst>
              <a:gd name="adj1" fmla="val 69738"/>
              <a:gd name="adj2" fmla="val -17467"/>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00FF"/>
                </a:solidFill>
                <a:effectLst>
                  <a:outerShdw blurRad="38100" dist="38100" dir="2700000" algn="tl">
                    <a:srgbClr val="000000">
                      <a:alpha val="43137"/>
                    </a:srgbClr>
                  </a:outerShdw>
                </a:effectLst>
              </a:rPr>
              <a:t>My ancestors lived here for hundreds of years – and it’s always been called Palestine!</a:t>
            </a:r>
          </a:p>
        </p:txBody>
      </p:sp>
    </p:spTree>
    <p:extLst>
      <p:ext uri="{BB962C8B-B14F-4D97-AF65-F5344CB8AC3E}">
        <p14:creationId xmlns:p14="http://schemas.microsoft.com/office/powerpoint/2010/main" val="100180371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pPr algn="ctr"/>
            <a:r>
              <a:rPr lang="en-GB" sz="4000" dirty="0">
                <a:solidFill>
                  <a:srgbClr val="FF0000"/>
                </a:solidFill>
                <a:effectLst>
                  <a:outerShdw blurRad="38100" dist="38100" dir="2700000" algn="tl">
                    <a:srgbClr val="000000">
                      <a:alpha val="43137"/>
                    </a:srgbClr>
                  </a:outerShdw>
                </a:effectLst>
              </a:rPr>
              <a:t>How should we refer to the Land?</a:t>
            </a:r>
          </a:p>
        </p:txBody>
      </p:sp>
      <p:pic>
        <p:nvPicPr>
          <p:cNvPr id="8" name="Picture 2" descr="jewishboy smiley, jewish smiley, jew smiley, holiday smi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65" y="1225373"/>
            <a:ext cx="1389379" cy="2225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1510" y="3233783"/>
            <a:ext cx="1555087" cy="307777"/>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0" name="Donut 9"/>
          <p:cNvSpPr/>
          <p:nvPr/>
        </p:nvSpPr>
        <p:spPr>
          <a:xfrm>
            <a:off x="791580"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1347614"/>
            <a:ext cx="1301190" cy="1313583"/>
          </a:xfrm>
          <a:prstGeom prst="rect">
            <a:avLst/>
          </a:prstGeom>
        </p:spPr>
      </p:pic>
      <p:sp>
        <p:nvSpPr>
          <p:cNvPr id="12" name="TextBox 11"/>
          <p:cNvSpPr txBox="1"/>
          <p:nvPr/>
        </p:nvSpPr>
        <p:spPr>
          <a:xfrm>
            <a:off x="7457490" y="2710563"/>
            <a:ext cx="1290850"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3" name="Donut 12"/>
          <p:cNvSpPr/>
          <p:nvPr/>
        </p:nvSpPr>
        <p:spPr>
          <a:xfrm>
            <a:off x="7739553" y="1164678"/>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ounded Rectangular Callout 2"/>
          <p:cNvSpPr/>
          <p:nvPr/>
        </p:nvSpPr>
        <p:spPr>
          <a:xfrm>
            <a:off x="2699792" y="1347614"/>
            <a:ext cx="4536504" cy="2040057"/>
          </a:xfrm>
          <a:prstGeom prst="wedgeRoundRectCallout">
            <a:avLst>
              <a:gd name="adj1" fmla="val -67487"/>
              <a:gd name="adj2" fmla="val -1390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00FF"/>
                </a:solidFill>
                <a:effectLst>
                  <a:outerShdw blurRad="38100" dist="38100" dir="2700000" algn="tl">
                    <a:srgbClr val="000000">
                      <a:alpha val="43137"/>
                    </a:srgbClr>
                  </a:outerShdw>
                </a:effectLst>
              </a:rPr>
              <a:t>“Palestine” is a name given by a pagan emperor – Christians should use the name G-d gave!</a:t>
            </a:r>
          </a:p>
        </p:txBody>
      </p:sp>
    </p:spTree>
    <p:extLst>
      <p:ext uri="{BB962C8B-B14F-4D97-AF65-F5344CB8AC3E}">
        <p14:creationId xmlns:p14="http://schemas.microsoft.com/office/powerpoint/2010/main" val="362820167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pPr algn="ctr"/>
            <a:r>
              <a:rPr lang="en-GB" sz="4000" dirty="0">
                <a:solidFill>
                  <a:srgbClr val="FF0000"/>
                </a:solidFill>
                <a:effectLst>
                  <a:outerShdw blurRad="38100" dist="38100" dir="2700000" algn="tl">
                    <a:srgbClr val="000000">
                      <a:alpha val="43137"/>
                    </a:srgbClr>
                  </a:outerShdw>
                </a:effectLst>
              </a:rPr>
              <a:t>How should we refer to the Land?</a:t>
            </a:r>
          </a:p>
        </p:txBody>
      </p:sp>
      <p:pic>
        <p:nvPicPr>
          <p:cNvPr id="8" name="Picture 2" descr="jewishboy smiley, jewish smiley, jew smiley, holiday smi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65" y="1225373"/>
            <a:ext cx="1389379" cy="2225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1510" y="3233783"/>
            <a:ext cx="1555087" cy="307777"/>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0" name="Donut 9"/>
          <p:cNvSpPr/>
          <p:nvPr/>
        </p:nvSpPr>
        <p:spPr>
          <a:xfrm>
            <a:off x="791580"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1347614"/>
            <a:ext cx="1301190" cy="1313583"/>
          </a:xfrm>
          <a:prstGeom prst="rect">
            <a:avLst/>
          </a:prstGeom>
        </p:spPr>
      </p:pic>
      <p:sp>
        <p:nvSpPr>
          <p:cNvPr id="12" name="TextBox 11"/>
          <p:cNvSpPr txBox="1"/>
          <p:nvPr/>
        </p:nvSpPr>
        <p:spPr>
          <a:xfrm>
            <a:off x="7457490" y="2710563"/>
            <a:ext cx="1290850"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3" name="Donut 12"/>
          <p:cNvSpPr/>
          <p:nvPr/>
        </p:nvSpPr>
        <p:spPr>
          <a:xfrm>
            <a:off x="7739553" y="1164678"/>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ounded Rectangular Callout 2"/>
          <p:cNvSpPr/>
          <p:nvPr/>
        </p:nvSpPr>
        <p:spPr>
          <a:xfrm>
            <a:off x="2195736" y="1347614"/>
            <a:ext cx="4104456" cy="2040057"/>
          </a:xfrm>
          <a:prstGeom prst="wedgeRoundRectCallout">
            <a:avLst>
              <a:gd name="adj1" fmla="val 69738"/>
              <a:gd name="adj2" fmla="val -17467"/>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00FF"/>
                </a:solidFill>
                <a:effectLst>
                  <a:outerShdw blurRad="38100" dist="38100" dir="2700000" algn="tl">
                    <a:srgbClr val="000000">
                      <a:alpha val="43137"/>
                    </a:srgbClr>
                  </a:outerShdw>
                </a:effectLst>
              </a:rPr>
              <a:t>The international community recognises the country of Palestine – so you should as well!</a:t>
            </a:r>
          </a:p>
        </p:txBody>
      </p:sp>
    </p:spTree>
    <p:extLst>
      <p:ext uri="{BB962C8B-B14F-4D97-AF65-F5344CB8AC3E}">
        <p14:creationId xmlns:p14="http://schemas.microsoft.com/office/powerpoint/2010/main" val="188787168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What promises did God make?</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pic>
        <p:nvPicPr>
          <p:cNvPr id="10242" name="Picture 2" descr="https://s-media-cache-ak0.pinimg.com/236x/04/f2/4c/04f24c3c7b6abed13c16273942a9154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242" y="1198067"/>
            <a:ext cx="1806796" cy="2472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45038" y="1198067"/>
            <a:ext cx="5692476" cy="2754600"/>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The promise to Abraham:</a:t>
            </a:r>
          </a:p>
          <a:p>
            <a:pPr>
              <a:spcBef>
                <a:spcPts val="600"/>
              </a:spcBef>
            </a:pPr>
            <a:r>
              <a:rPr lang="en-GB" sz="2800" dirty="0">
                <a:solidFill>
                  <a:srgbClr val="0000FF"/>
                </a:solidFill>
                <a:effectLst>
                  <a:outerShdw blurRad="38100" dist="38100" dir="2700000" algn="tl">
                    <a:srgbClr val="000000">
                      <a:alpha val="43137"/>
                    </a:srgbClr>
                  </a:outerShdw>
                </a:effectLst>
              </a:rPr>
              <a:t>“The whole land of Canaan, where you now reside as a foreigner, I will give as an everlasting possession to you and your descendants after you; and I will be their God.”   </a:t>
            </a:r>
            <a:r>
              <a:rPr lang="en-GB" b="1" dirty="0">
                <a:solidFill>
                  <a:srgbClr val="006600"/>
                </a:solidFill>
                <a:effectLst>
                  <a:outerShdw blurRad="38100" dist="38100" dir="2700000" algn="tl">
                    <a:srgbClr val="000000">
                      <a:alpha val="43137"/>
                    </a:srgbClr>
                  </a:outerShdw>
                </a:effectLst>
              </a:rPr>
              <a:t>Genesis 17 </a:t>
            </a:r>
            <a:r>
              <a:rPr lang="en-GB" b="1" baseline="30000" dirty="0">
                <a:solidFill>
                  <a:srgbClr val="006600"/>
                </a:solidFill>
                <a:effectLst>
                  <a:outerShdw blurRad="38100" dist="38100" dir="2700000" algn="tl">
                    <a:srgbClr val="000000">
                      <a:alpha val="43137"/>
                    </a:srgbClr>
                  </a:outerShdw>
                </a:effectLst>
              </a:rPr>
              <a:t>8</a:t>
            </a:r>
            <a:endParaRPr lang="en-GB"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27096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What promises did God make?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2" name="TextBox 1"/>
          <p:cNvSpPr txBox="1"/>
          <p:nvPr/>
        </p:nvSpPr>
        <p:spPr>
          <a:xfrm>
            <a:off x="2345038" y="1198067"/>
            <a:ext cx="6076344" cy="2169825"/>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The promise to Isaac:</a:t>
            </a:r>
          </a:p>
          <a:p>
            <a:pPr>
              <a:spcBef>
                <a:spcPts val="600"/>
              </a:spcBef>
            </a:pPr>
            <a:r>
              <a:rPr lang="en-GB" sz="2800" dirty="0">
                <a:solidFill>
                  <a:srgbClr val="0000FF"/>
                </a:solidFill>
                <a:effectLst>
                  <a:outerShdw blurRad="38100" dist="38100" dir="2700000" algn="tl">
                    <a:srgbClr val="000000">
                      <a:alpha val="43137"/>
                    </a:srgbClr>
                  </a:outerShdw>
                </a:effectLst>
              </a:rPr>
              <a:t>“ … to you and your descendants I will give all these lands and will confirm the oath I swore to your father Abraham.”   </a:t>
            </a:r>
            <a:r>
              <a:rPr lang="en-GB" b="1" dirty="0">
                <a:solidFill>
                  <a:srgbClr val="006600"/>
                </a:solidFill>
                <a:effectLst>
                  <a:outerShdw blurRad="38100" dist="38100" dir="2700000" algn="tl">
                    <a:srgbClr val="000000">
                      <a:alpha val="43137"/>
                    </a:srgbClr>
                  </a:outerShdw>
                </a:effectLst>
              </a:rPr>
              <a:t>Genesis 26 </a:t>
            </a:r>
            <a:r>
              <a:rPr lang="en-GB" b="1" baseline="30000" dirty="0">
                <a:solidFill>
                  <a:srgbClr val="006600"/>
                </a:solidFill>
                <a:effectLst>
                  <a:outerShdw blurRad="38100" dist="38100" dir="2700000" algn="tl">
                    <a:srgbClr val="000000">
                      <a:alpha val="43137"/>
                    </a:srgbClr>
                  </a:outerShdw>
                </a:effectLst>
              </a:rPr>
              <a:t>3</a:t>
            </a:r>
            <a:endParaRPr lang="en-GB" sz="2800" dirty="0">
              <a:solidFill>
                <a:srgbClr val="0000FF"/>
              </a:solidFill>
              <a:effectLst>
                <a:outerShdw blurRad="38100" dist="38100" dir="2700000" algn="tl">
                  <a:srgbClr val="000000">
                    <a:alpha val="43137"/>
                  </a:srgbClr>
                </a:outerShdw>
              </a:effectLst>
            </a:endParaRPr>
          </a:p>
        </p:txBody>
      </p:sp>
      <p:pic>
        <p:nvPicPr>
          <p:cNvPr id="15362" name="Picture 2" descr="Isaac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65" y="1586585"/>
            <a:ext cx="1525540" cy="179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62868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What promises did God make?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2" name="TextBox 1"/>
          <p:cNvSpPr txBox="1"/>
          <p:nvPr/>
        </p:nvSpPr>
        <p:spPr>
          <a:xfrm>
            <a:off x="2345038" y="1198067"/>
            <a:ext cx="5771106" cy="2323713"/>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The promise to Jacob:</a:t>
            </a:r>
          </a:p>
          <a:p>
            <a:pPr>
              <a:spcBef>
                <a:spcPts val="600"/>
              </a:spcBef>
            </a:pPr>
            <a:r>
              <a:rPr lang="en-GB" sz="2800" dirty="0">
                <a:solidFill>
                  <a:srgbClr val="0000FF"/>
                </a:solidFill>
                <a:effectLst>
                  <a:outerShdw blurRad="38100" dist="38100" dir="2700000" algn="tl">
                    <a:srgbClr val="000000">
                      <a:alpha val="43137"/>
                    </a:srgbClr>
                  </a:outerShdw>
                </a:effectLst>
              </a:rPr>
              <a:t>“I am the </a:t>
            </a:r>
            <a:r>
              <a:rPr lang="en-GB" sz="2800" cap="small" dirty="0">
                <a:solidFill>
                  <a:srgbClr val="0000FF"/>
                </a:solidFill>
                <a:effectLst>
                  <a:outerShdw blurRad="38100" dist="38100" dir="2700000" algn="tl">
                    <a:srgbClr val="000000">
                      <a:alpha val="43137"/>
                    </a:srgbClr>
                  </a:outerShdw>
                </a:effectLst>
              </a:rPr>
              <a:t>Lord</a:t>
            </a:r>
            <a:r>
              <a:rPr lang="en-GB" sz="2800" dirty="0">
                <a:solidFill>
                  <a:srgbClr val="0000FF"/>
                </a:solidFill>
                <a:effectLst>
                  <a:outerShdw blurRad="38100" dist="38100" dir="2700000" algn="tl">
                    <a:srgbClr val="000000">
                      <a:alpha val="43137"/>
                    </a:srgbClr>
                  </a:outerShdw>
                </a:effectLst>
              </a:rPr>
              <a:t>, the God of your father Abraham and the God of Isaac. I will give you and your descendants the land on which you are lying. ” </a:t>
            </a:r>
            <a:r>
              <a:rPr lang="en-GB" b="1" dirty="0">
                <a:solidFill>
                  <a:srgbClr val="006600"/>
                </a:solidFill>
                <a:effectLst>
                  <a:outerShdw blurRad="38100" dist="38100" dir="2700000" algn="tl">
                    <a:srgbClr val="000000">
                      <a:alpha val="43137"/>
                    </a:srgbClr>
                  </a:outerShdw>
                </a:effectLst>
              </a:rPr>
              <a:t>Genesis 28 </a:t>
            </a:r>
            <a:r>
              <a:rPr lang="en-GB" b="1" baseline="30000" dirty="0">
                <a:solidFill>
                  <a:srgbClr val="006600"/>
                </a:solidFill>
                <a:effectLst>
                  <a:outerShdw blurRad="38100" dist="38100" dir="2700000" algn="tl">
                    <a:srgbClr val="000000">
                      <a:alpha val="43137"/>
                    </a:srgbClr>
                  </a:outerShdw>
                </a:effectLst>
              </a:rPr>
              <a:t>13</a:t>
            </a:r>
            <a:endParaRPr lang="en-GB" sz="2800" dirty="0">
              <a:solidFill>
                <a:srgbClr val="0000FF"/>
              </a:solidFill>
              <a:effectLst>
                <a:outerShdw blurRad="38100" dist="38100" dir="2700000" algn="tl">
                  <a:srgbClr val="000000">
                    <a:alpha val="43137"/>
                  </a:srgbClr>
                </a:outerShdw>
              </a:effectLst>
            </a:endParaRPr>
          </a:p>
        </p:txBody>
      </p:sp>
      <p:pic>
        <p:nvPicPr>
          <p:cNvPr id="16386" name="Picture 2" descr="Jacob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746563"/>
            <a:ext cx="1512168" cy="163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08909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What promises did God make?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2" name="TextBox 1"/>
          <p:cNvSpPr txBox="1"/>
          <p:nvPr/>
        </p:nvSpPr>
        <p:spPr>
          <a:xfrm>
            <a:off x="1997014" y="1198067"/>
            <a:ext cx="6119130" cy="3185487"/>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The promise confirmed in Psalms:</a:t>
            </a:r>
          </a:p>
          <a:p>
            <a:pPr>
              <a:spcBef>
                <a:spcPts val="600"/>
              </a:spcBef>
            </a:pPr>
            <a:r>
              <a:rPr lang="en-GB" sz="2800" dirty="0">
                <a:solidFill>
                  <a:srgbClr val="0000FF"/>
                </a:solidFill>
                <a:effectLst>
                  <a:outerShdw blurRad="38100" dist="38100" dir="2700000" algn="tl">
                    <a:srgbClr val="000000">
                      <a:alpha val="43137"/>
                    </a:srgbClr>
                  </a:outerShdw>
                </a:effectLst>
              </a:rPr>
              <a:t>“(The Lord) remembers his covenant for ever … made with Abraham …</a:t>
            </a:r>
            <a:br>
              <a:rPr lang="en-GB" sz="2800" dirty="0">
                <a:solidFill>
                  <a:srgbClr val="0000FF"/>
                </a:solidFill>
                <a:effectLst>
                  <a:outerShdw blurRad="38100" dist="38100" dir="2700000" algn="tl">
                    <a:srgbClr val="000000">
                      <a:alpha val="43137"/>
                    </a:srgbClr>
                  </a:outerShdw>
                </a:effectLst>
              </a:rPr>
            </a:br>
            <a:r>
              <a:rPr lang="en-GB" sz="2800" dirty="0">
                <a:solidFill>
                  <a:srgbClr val="0000FF"/>
                </a:solidFill>
                <a:effectLst>
                  <a:outerShdw blurRad="38100" dist="38100" dir="2700000" algn="tl">
                    <a:srgbClr val="000000">
                      <a:alpha val="43137"/>
                    </a:srgbClr>
                  </a:outerShdw>
                </a:effectLst>
              </a:rPr>
              <a:t>swore to Isaac … confirmed … to Jacob … to Israel as an everlasting covenant:</a:t>
            </a:r>
            <a:br>
              <a:rPr lang="en-GB" sz="2800" dirty="0">
                <a:solidFill>
                  <a:srgbClr val="0000FF"/>
                </a:solidFill>
                <a:effectLst>
                  <a:outerShdw blurRad="38100" dist="38100" dir="2700000" algn="tl">
                    <a:srgbClr val="000000">
                      <a:alpha val="43137"/>
                    </a:srgbClr>
                  </a:outerShdw>
                </a:effectLst>
              </a:rPr>
            </a:br>
            <a:r>
              <a:rPr lang="en-GB" sz="2800" dirty="0">
                <a:solidFill>
                  <a:srgbClr val="0000FF"/>
                </a:solidFill>
                <a:effectLst>
                  <a:outerShdw blurRad="38100" dist="38100" dir="2700000" algn="tl">
                    <a:srgbClr val="000000">
                      <a:alpha val="43137"/>
                    </a:srgbClr>
                  </a:outerShdw>
                </a:effectLst>
              </a:rPr>
              <a:t>‘To you I will give the land of Canaan as the portion you will inherit.’” </a:t>
            </a:r>
            <a:r>
              <a:rPr lang="en-GB" b="1" dirty="0">
                <a:solidFill>
                  <a:srgbClr val="006600"/>
                </a:solidFill>
                <a:effectLst>
                  <a:outerShdw blurRad="38100" dist="38100" dir="2700000" algn="tl">
                    <a:srgbClr val="000000">
                      <a:alpha val="43137"/>
                    </a:srgbClr>
                  </a:outerShdw>
                </a:effectLst>
              </a:rPr>
              <a:t>Psalm 105 </a:t>
            </a:r>
            <a:r>
              <a:rPr lang="en-GB" b="1" baseline="30000" dirty="0">
                <a:solidFill>
                  <a:srgbClr val="006600"/>
                </a:solidFill>
                <a:effectLst>
                  <a:outerShdw blurRad="38100" dist="38100" dir="2700000" algn="tl">
                    <a:srgbClr val="000000">
                      <a:alpha val="43137"/>
                    </a:srgbClr>
                  </a:outerShdw>
                </a:effectLst>
              </a:rPr>
              <a:t>8-11</a:t>
            </a:r>
            <a:endParaRPr lang="en-GB" sz="2800" dirty="0">
              <a:solidFill>
                <a:srgbClr val="0000FF"/>
              </a:solidFill>
              <a:effectLst>
                <a:outerShdw blurRad="38100" dist="38100" dir="2700000" algn="tl">
                  <a:srgbClr val="000000">
                    <a:alpha val="43137"/>
                  </a:srgbClr>
                </a:outerShdw>
              </a:effectLst>
            </a:endParaRPr>
          </a:p>
        </p:txBody>
      </p:sp>
      <p:pic>
        <p:nvPicPr>
          <p:cNvPr id="17410" name="Picture 2" descr="https://s-media-cache-ak0.pinimg.com/originals/d5/6d/b6/d56db6ffb10d0e54d567811dad682dd3.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98" y="1779662"/>
            <a:ext cx="1480100" cy="164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9408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What promises did God make?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2" name="TextBox 1"/>
          <p:cNvSpPr txBox="1"/>
          <p:nvPr/>
        </p:nvSpPr>
        <p:spPr>
          <a:xfrm>
            <a:off x="472376" y="1203598"/>
            <a:ext cx="7406641" cy="2323713"/>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The extent of the land:</a:t>
            </a:r>
          </a:p>
          <a:p>
            <a:pPr>
              <a:spcBef>
                <a:spcPts val="600"/>
              </a:spcBef>
            </a:pPr>
            <a:r>
              <a:rPr lang="en-GB" sz="2800" dirty="0">
                <a:solidFill>
                  <a:srgbClr val="0000FF"/>
                </a:solidFill>
                <a:effectLst>
                  <a:outerShdw blurRad="38100" dist="38100" dir="2700000" algn="tl">
                    <a:srgbClr val="000000">
                      <a:alpha val="43137"/>
                    </a:srgbClr>
                  </a:outerShdw>
                </a:effectLst>
              </a:rPr>
              <a:t>“… the </a:t>
            </a:r>
            <a:r>
              <a:rPr lang="en-GB" sz="2800" cap="small" dirty="0">
                <a:solidFill>
                  <a:srgbClr val="0000FF"/>
                </a:solidFill>
                <a:effectLst>
                  <a:outerShdw blurRad="38100" dist="38100" dir="2700000" algn="tl">
                    <a:srgbClr val="000000">
                      <a:alpha val="43137"/>
                    </a:srgbClr>
                  </a:outerShdw>
                </a:effectLst>
              </a:rPr>
              <a:t>Lord</a:t>
            </a:r>
            <a:r>
              <a:rPr lang="en-GB" sz="2800" dirty="0">
                <a:solidFill>
                  <a:srgbClr val="0000FF"/>
                </a:solidFill>
                <a:effectLst>
                  <a:outerShdw blurRad="38100" dist="38100" dir="2700000" algn="tl">
                    <a:srgbClr val="000000">
                      <a:alpha val="43137"/>
                    </a:srgbClr>
                  </a:outerShdw>
                </a:effectLst>
              </a:rPr>
              <a:t> made a covenant with Abram and said, ‘To your descendants I give this land, from the </a:t>
            </a:r>
            <a:r>
              <a:rPr lang="en-GB" sz="2800" dirty="0" err="1">
                <a:solidFill>
                  <a:srgbClr val="0000FF"/>
                </a:solidFill>
                <a:effectLst>
                  <a:outerShdw blurRad="38100" dist="38100" dir="2700000" algn="tl">
                    <a:srgbClr val="000000">
                      <a:alpha val="43137"/>
                    </a:srgbClr>
                  </a:outerShdw>
                </a:effectLst>
              </a:rPr>
              <a:t>Wadi</a:t>
            </a:r>
            <a:r>
              <a:rPr lang="en-GB" sz="2800" dirty="0">
                <a:solidFill>
                  <a:srgbClr val="0000FF"/>
                </a:solidFill>
                <a:effectLst>
                  <a:outerShdw blurRad="38100" dist="38100" dir="2700000" algn="tl">
                    <a:srgbClr val="000000">
                      <a:alpha val="43137"/>
                    </a:srgbClr>
                  </a:outerShdw>
                </a:effectLst>
              </a:rPr>
              <a:t> of Egypt to the great river, the Euphrates …”        </a:t>
            </a:r>
            <a:r>
              <a:rPr lang="en-GB" sz="2800" dirty="0"/>
              <a:t>  </a:t>
            </a:r>
            <a:r>
              <a:rPr lang="en-GB" b="1" dirty="0">
                <a:solidFill>
                  <a:srgbClr val="006600"/>
                </a:solidFill>
                <a:effectLst>
                  <a:outerShdw blurRad="38100" dist="38100" dir="2700000" algn="tl">
                    <a:srgbClr val="000000">
                      <a:alpha val="43137"/>
                    </a:srgbClr>
                  </a:outerShdw>
                </a:effectLst>
              </a:rPr>
              <a:t>Genesis 15 </a:t>
            </a:r>
            <a:r>
              <a:rPr lang="en-GB" b="1" baseline="30000" dirty="0">
                <a:solidFill>
                  <a:srgbClr val="006600"/>
                </a:solidFill>
                <a:effectLst>
                  <a:outerShdw blurRad="38100" dist="38100" dir="2700000" algn="tl">
                    <a:srgbClr val="000000">
                      <a:alpha val="43137"/>
                    </a:srgbClr>
                  </a:outerShdw>
                </a:effectLst>
              </a:rPr>
              <a:t>18</a:t>
            </a:r>
            <a:endParaRPr lang="en-GB"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466972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What promises did God make?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pic>
        <p:nvPicPr>
          <p:cNvPr id="19458" name="Picture 2" descr="http://41.media.tumblr.com/4015b976b062ed737529b0afb937264c/tumblr_nlo68ssius1rzlzxqo2_r1_400.jpg"/>
          <p:cNvPicPr>
            <a:picLocks noChangeAspect="1" noChangeArrowheads="1"/>
          </p:cNvPicPr>
          <p:nvPr/>
        </p:nvPicPr>
        <p:blipFill rotWithShape="1">
          <a:blip r:embed="rId6">
            <a:extLst>
              <a:ext uri="{28A0092B-C50C-407E-A947-70E740481C1C}">
                <a14:useLocalDpi xmlns:a14="http://schemas.microsoft.com/office/drawing/2010/main" val="0"/>
              </a:ext>
            </a:extLst>
          </a:blip>
          <a:srcRect l="3385" t="21912"/>
          <a:stretch/>
        </p:blipFill>
        <p:spPr bwMode="auto">
          <a:xfrm>
            <a:off x="1403648" y="1003203"/>
            <a:ext cx="3999044" cy="3232222"/>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10" name="Picture 5" descr="C:\Users\Mike Fuller\AppData\Local\Microsoft\Windows\Temporary Internet Files\Content.IE5\EUODUP6E\MC900423171[1].wmf"/>
          <p:cNvPicPr>
            <a:picLocks noChangeAspect="1" noChangeArrowheads="1"/>
          </p:cNvPicPr>
          <p:nvPr/>
        </p:nvPicPr>
        <p:blipFill>
          <a:blip r:embed="rId7" cstate="print"/>
          <a:srcRect/>
          <a:stretch>
            <a:fillRect/>
          </a:stretch>
        </p:blipFill>
        <p:spPr bwMode="auto">
          <a:xfrm>
            <a:off x="6169035" y="2996836"/>
            <a:ext cx="936104" cy="936104"/>
          </a:xfrm>
          <a:prstGeom prst="rect">
            <a:avLst/>
          </a:prstGeom>
          <a:noFill/>
        </p:spPr>
      </p:pic>
      <p:sp>
        <p:nvSpPr>
          <p:cNvPr id="11" name="TextBox 10"/>
          <p:cNvSpPr txBox="1"/>
          <p:nvPr/>
        </p:nvSpPr>
        <p:spPr>
          <a:xfrm>
            <a:off x="5652120" y="3957015"/>
            <a:ext cx="1969934" cy="246221"/>
          </a:xfrm>
          <a:prstGeom prst="rect">
            <a:avLst/>
          </a:prstGeom>
          <a:noFill/>
        </p:spPr>
        <p:txBody>
          <a:bodyPr wrap="square" rtlCol="0">
            <a:spAutoFit/>
          </a:bodyPr>
          <a:lstStyle/>
          <a:p>
            <a:pPr algn="ctr"/>
            <a:r>
              <a:rPr lang="en-GB" sz="1000" b="1" dirty="0">
                <a:solidFill>
                  <a:srgbClr val="0000FF"/>
                </a:solidFill>
                <a:effectLst>
                  <a:outerShdw blurRad="38100" dist="38100" dir="2700000" algn="tl">
                    <a:srgbClr val="000000">
                      <a:alpha val="43137"/>
                    </a:srgbClr>
                  </a:outerShdw>
                </a:effectLst>
                <a:latin typeface="Century Gothic" pitchFamily="34" charset="0"/>
              </a:rPr>
              <a:t>Fundamentalist Fred</a:t>
            </a:r>
            <a:endParaRPr lang="en-US" sz="10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2" name="Donut 11"/>
          <p:cNvSpPr/>
          <p:nvPr/>
        </p:nvSpPr>
        <p:spPr>
          <a:xfrm>
            <a:off x="6312480" y="2787774"/>
            <a:ext cx="649213" cy="86667"/>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ounded Rectangular Callout 1"/>
          <p:cNvSpPr/>
          <p:nvPr/>
        </p:nvSpPr>
        <p:spPr>
          <a:xfrm>
            <a:off x="7020273" y="2355726"/>
            <a:ext cx="1784978" cy="641110"/>
          </a:xfrm>
          <a:prstGeom prst="wedgeRoundRectCallout">
            <a:avLst>
              <a:gd name="adj1" fmla="val -42976"/>
              <a:gd name="adj2" fmla="val 97514"/>
              <a:gd name="adj3" fmla="val 1666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00FF"/>
                </a:solidFill>
                <a:effectLst>
                  <a:outerShdw blurRad="38100" dist="38100" dir="2700000" algn="tl">
                    <a:srgbClr val="000000">
                      <a:alpha val="43137"/>
                    </a:srgbClr>
                  </a:outerShdw>
                </a:effectLst>
              </a:rPr>
              <a:t>That’s what it says – so that’s how it is!</a:t>
            </a:r>
          </a:p>
        </p:txBody>
      </p:sp>
    </p:spTree>
    <p:extLst>
      <p:ext uri="{BB962C8B-B14F-4D97-AF65-F5344CB8AC3E}">
        <p14:creationId xmlns:p14="http://schemas.microsoft.com/office/powerpoint/2010/main" val="33734609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What promises did God make?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2" name="TextBox 1"/>
          <p:cNvSpPr txBox="1"/>
          <p:nvPr/>
        </p:nvSpPr>
        <p:spPr>
          <a:xfrm>
            <a:off x="1259632" y="851391"/>
            <a:ext cx="6140217" cy="3093154"/>
          </a:xfrm>
          <a:prstGeom prst="rect">
            <a:avLst/>
          </a:prstGeom>
          <a:noFill/>
        </p:spPr>
        <p:txBody>
          <a:bodyPr wrap="square" rtlCol="0">
            <a:spAutoFit/>
          </a:bodyPr>
          <a:lstStyle/>
          <a:p>
            <a:pPr>
              <a:spcBef>
                <a:spcPts val="600"/>
              </a:spcBef>
            </a:pPr>
            <a:r>
              <a:rPr lang="en-GB" sz="15000" dirty="0">
                <a:solidFill>
                  <a:srgbClr val="FF0000"/>
                </a:solidFill>
                <a:effectLst>
                  <a:outerShdw blurRad="38100" dist="38100" dir="2700000" algn="tl">
                    <a:srgbClr val="000000">
                      <a:alpha val="43137"/>
                    </a:srgbClr>
                  </a:outerShdw>
                </a:effectLst>
              </a:rPr>
              <a:t>BUT …</a:t>
            </a:r>
            <a:endParaRPr lang="en-GB" sz="4400" dirty="0">
              <a:solidFill>
                <a:srgbClr val="FF0000"/>
              </a:solidFill>
              <a:effectLst>
                <a:outerShdw blurRad="38100" dist="38100" dir="2700000" algn="tl">
                  <a:srgbClr val="000000">
                    <a:alpha val="43137"/>
                  </a:srgbClr>
                </a:outerShdw>
              </a:effectLst>
            </a:endParaRPr>
          </a:p>
          <a:p>
            <a:pPr>
              <a:spcBef>
                <a:spcPts val="600"/>
              </a:spcBef>
            </a:pPr>
            <a:r>
              <a:rPr lang="en-GB" sz="4000" dirty="0">
                <a:solidFill>
                  <a:srgbClr val="FF0000"/>
                </a:solidFill>
                <a:effectLst>
                  <a:outerShdw blurRad="38100" dist="38100" dir="2700000" algn="tl">
                    <a:srgbClr val="000000">
                      <a:alpha val="43137"/>
                    </a:srgbClr>
                  </a:outerShdw>
                </a:effectLst>
              </a:rPr>
              <a:t>God gives more instructions:</a:t>
            </a:r>
          </a:p>
        </p:txBody>
      </p:sp>
    </p:spTree>
    <p:extLst>
      <p:ext uri="{BB962C8B-B14F-4D97-AF65-F5344CB8AC3E}">
        <p14:creationId xmlns:p14="http://schemas.microsoft.com/office/powerpoint/2010/main" val="172237766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2014" y="483518"/>
            <a:ext cx="767736" cy="65175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15" y="483518"/>
            <a:ext cx="1608088" cy="113581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824" y="437096"/>
            <a:ext cx="3240360" cy="3774486"/>
          </a:xfrm>
          <a:prstGeom prst="rect">
            <a:avLst/>
          </a:prstGeom>
          <a:ln w="25400">
            <a:solidFill>
              <a:srgbClr val="FFC000"/>
            </a:solidFill>
          </a:ln>
        </p:spPr>
      </p:pic>
    </p:spTree>
    <p:extLst>
      <p:ext uri="{BB962C8B-B14F-4D97-AF65-F5344CB8AC3E}">
        <p14:creationId xmlns:p14="http://schemas.microsoft.com/office/powerpoint/2010/main" val="275111265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http://media.tumblr.com/tumblr_lcot6t9XKj1qzbc4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811066"/>
            <a:ext cx="2015162" cy="13415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ble Character Clip Art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What promises did God make?</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3" name="TextBox 2"/>
          <p:cNvSpPr txBox="1"/>
          <p:nvPr/>
        </p:nvSpPr>
        <p:spPr>
          <a:xfrm>
            <a:off x="539552" y="1059582"/>
            <a:ext cx="4536504" cy="1661993"/>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In Numbers, God warns of the consequences if the people do </a:t>
            </a:r>
            <a:r>
              <a:rPr lang="en-GB" sz="2800" u="sng" dirty="0">
                <a:solidFill>
                  <a:srgbClr val="0000FF"/>
                </a:solidFill>
                <a:effectLst>
                  <a:outerShdw blurRad="38100" dist="38100" dir="2700000" algn="tl">
                    <a:srgbClr val="000000">
                      <a:alpha val="43137"/>
                    </a:srgbClr>
                  </a:outerShdw>
                </a:effectLst>
              </a:rPr>
              <a:t>not</a:t>
            </a:r>
            <a:r>
              <a:rPr lang="en-GB" sz="2800" dirty="0">
                <a:solidFill>
                  <a:srgbClr val="0000FF"/>
                </a:solidFill>
                <a:effectLst>
                  <a:outerShdw blurRad="38100" dist="38100" dir="2700000" algn="tl">
                    <a:srgbClr val="000000">
                      <a:alpha val="43137"/>
                    </a:srgbClr>
                  </a:outerShdw>
                </a:effectLst>
              </a:rPr>
              <a:t> take all the land …               </a:t>
            </a:r>
            <a:r>
              <a:rPr lang="en-GB" b="1" dirty="0">
                <a:solidFill>
                  <a:srgbClr val="006600"/>
                </a:solidFill>
                <a:effectLst>
                  <a:outerShdw blurRad="38100" dist="38100" dir="2700000" algn="tl">
                    <a:srgbClr val="000000">
                      <a:alpha val="43137"/>
                    </a:srgbClr>
                  </a:outerShdw>
                </a:effectLst>
              </a:rPr>
              <a:t>Numbers 33 </a:t>
            </a:r>
            <a:r>
              <a:rPr lang="en-GB" b="1" baseline="30000" dirty="0">
                <a:solidFill>
                  <a:srgbClr val="006600"/>
                </a:solidFill>
                <a:effectLst>
                  <a:outerShdw blurRad="38100" dist="38100" dir="2700000" algn="tl">
                    <a:srgbClr val="000000">
                      <a:alpha val="43137"/>
                    </a:srgbClr>
                  </a:outerShdw>
                </a:effectLst>
              </a:rPr>
              <a:t>55 </a:t>
            </a:r>
            <a:r>
              <a:rPr lang="en-GB" b="1" dirty="0">
                <a:solidFill>
                  <a:srgbClr val="006600"/>
                </a:solidFill>
                <a:effectLst>
                  <a:outerShdw blurRad="38100" dist="38100" dir="2700000" algn="tl">
                    <a:srgbClr val="000000">
                      <a:alpha val="43137"/>
                    </a:srgbClr>
                  </a:outerShdw>
                </a:effectLst>
              </a:rPr>
              <a:t>;  see Judges 2</a:t>
            </a:r>
            <a:r>
              <a:rPr lang="en-GB" b="1" baseline="30000" dirty="0">
                <a:solidFill>
                  <a:srgbClr val="006600"/>
                </a:solidFill>
                <a:effectLst>
                  <a:outerShdw blurRad="38100" dist="38100" dir="2700000" algn="tl">
                    <a:srgbClr val="000000">
                      <a:alpha val="43137"/>
                    </a:srgbClr>
                  </a:outerShdw>
                </a:effectLst>
              </a:rPr>
              <a:t>3</a:t>
            </a:r>
            <a:endParaRPr lang="en-GB" sz="2800" dirty="0">
              <a:solidFill>
                <a:srgbClr val="0000FF"/>
              </a:solidFill>
              <a:effectLst>
                <a:outerShdw blurRad="38100" dist="38100" dir="2700000" algn="tl">
                  <a:srgbClr val="000000">
                    <a:alpha val="43137"/>
                  </a:srgbClr>
                </a:outerShdw>
              </a:effectLst>
            </a:endParaRPr>
          </a:p>
        </p:txBody>
      </p:sp>
      <p:pic>
        <p:nvPicPr>
          <p:cNvPr id="13" name="Picture 4" descr="C:\Users\Mike Fuller\AppData\Local\Microsoft\Windows\Temporary Internet Files\Content.IE5\EUODUP6E\MC900440424[1].wmf"/>
          <p:cNvPicPr>
            <a:picLocks noChangeAspect="1" noChangeArrowheads="1"/>
          </p:cNvPicPr>
          <p:nvPr/>
        </p:nvPicPr>
        <p:blipFill>
          <a:blip r:embed="rId8" cstate="print"/>
          <a:srcRect/>
          <a:stretch>
            <a:fillRect/>
          </a:stretch>
        </p:blipFill>
        <p:spPr bwMode="auto">
          <a:xfrm>
            <a:off x="5285562" y="1581205"/>
            <a:ext cx="1998247" cy="1646378"/>
          </a:xfrm>
          <a:prstGeom prst="rect">
            <a:avLst/>
          </a:prstGeom>
          <a:noFill/>
        </p:spPr>
      </p:pic>
      <p:sp>
        <p:nvSpPr>
          <p:cNvPr id="16" name="TextBox 15"/>
          <p:cNvSpPr txBox="1"/>
          <p:nvPr/>
        </p:nvSpPr>
        <p:spPr>
          <a:xfrm>
            <a:off x="5706898" y="3227583"/>
            <a:ext cx="1155576"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Radical Ralph</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7" name="Donut 16"/>
          <p:cNvSpPr/>
          <p:nvPr/>
        </p:nvSpPr>
        <p:spPr>
          <a:xfrm>
            <a:off x="5979885" y="1363280"/>
            <a:ext cx="609600" cy="106636"/>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ounded Rectangular Callout 1"/>
          <p:cNvSpPr/>
          <p:nvPr/>
        </p:nvSpPr>
        <p:spPr>
          <a:xfrm>
            <a:off x="7092280" y="2721576"/>
            <a:ext cx="1740160" cy="767618"/>
          </a:xfrm>
          <a:prstGeom prst="wedgeRoundRectCallout">
            <a:avLst>
              <a:gd name="adj1" fmla="val -40729"/>
              <a:gd name="adj2" fmla="val -82708"/>
              <a:gd name="adj3" fmla="val 1666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00FF"/>
                </a:solidFill>
                <a:effectLst>
                  <a:outerShdw blurRad="38100" dist="38100" dir="2700000" algn="tl">
                    <a:srgbClr val="000000">
                      <a:alpha val="43137"/>
                    </a:srgbClr>
                  </a:outerShdw>
                </a:effectLst>
              </a:rPr>
              <a:t>Clearly a later addition when the text was edited during the Exile!</a:t>
            </a:r>
          </a:p>
        </p:txBody>
      </p:sp>
    </p:spTree>
    <p:extLst>
      <p:ext uri="{BB962C8B-B14F-4D97-AF65-F5344CB8AC3E}">
        <p14:creationId xmlns:p14="http://schemas.microsoft.com/office/powerpoint/2010/main" val="34574501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fade">
                                      <p:cBhvr>
                                        <p:cTn id="7" dur="500"/>
                                        <p:tgtEl>
                                          <p:spTgt spid="2048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What promises did God make?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3" name="TextBox 2"/>
          <p:cNvSpPr txBox="1"/>
          <p:nvPr/>
        </p:nvSpPr>
        <p:spPr>
          <a:xfrm>
            <a:off x="539552" y="1059582"/>
            <a:ext cx="3240360" cy="2523768"/>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In Deuteronomy, Moses says God has commanded them </a:t>
            </a:r>
            <a:r>
              <a:rPr lang="en-GB" sz="2800" u="sng" dirty="0">
                <a:solidFill>
                  <a:srgbClr val="0000FF"/>
                </a:solidFill>
                <a:effectLst>
                  <a:outerShdw blurRad="38100" dist="38100" dir="2700000" algn="tl">
                    <a:srgbClr val="000000">
                      <a:alpha val="43137"/>
                    </a:srgbClr>
                  </a:outerShdw>
                </a:effectLst>
              </a:rPr>
              <a:t>not</a:t>
            </a:r>
            <a:r>
              <a:rPr lang="en-GB" sz="2800" dirty="0">
                <a:solidFill>
                  <a:srgbClr val="0000FF"/>
                </a:solidFill>
                <a:effectLst>
                  <a:outerShdw blurRad="38100" dist="38100" dir="2700000" algn="tl">
                    <a:srgbClr val="000000">
                      <a:alpha val="43137"/>
                    </a:srgbClr>
                  </a:outerShdw>
                </a:effectLst>
              </a:rPr>
              <a:t> to take Edom, Moab or Ammon …  </a:t>
            </a:r>
            <a:r>
              <a:rPr lang="en-GB" b="1" dirty="0">
                <a:solidFill>
                  <a:srgbClr val="006600"/>
                </a:solidFill>
                <a:effectLst>
                  <a:outerShdw blurRad="38100" dist="38100" dir="2700000" algn="tl">
                    <a:srgbClr val="000000">
                      <a:alpha val="43137"/>
                    </a:srgbClr>
                  </a:outerShdw>
                </a:effectLst>
              </a:rPr>
              <a:t>Deuteronomy 2 </a:t>
            </a:r>
            <a:r>
              <a:rPr lang="en-GB" b="1" baseline="30000" dirty="0">
                <a:solidFill>
                  <a:srgbClr val="006600"/>
                </a:solidFill>
                <a:effectLst>
                  <a:outerShdw blurRad="38100" dist="38100" dir="2700000" algn="tl">
                    <a:srgbClr val="000000">
                      <a:alpha val="43137"/>
                    </a:srgbClr>
                  </a:outerShdw>
                </a:effectLst>
              </a:rPr>
              <a:t>9</a:t>
            </a:r>
            <a:endParaRPr lang="en-GB" sz="2800" dirty="0">
              <a:solidFill>
                <a:srgbClr val="0000FF"/>
              </a:solidFill>
              <a:effectLst>
                <a:outerShdw blurRad="38100" dist="38100" dir="2700000" algn="tl">
                  <a:srgbClr val="000000">
                    <a:alpha val="43137"/>
                  </a:srgbClr>
                </a:outerShdw>
              </a:effectLst>
            </a:endParaRPr>
          </a:p>
        </p:txBody>
      </p:sp>
      <p:pic>
        <p:nvPicPr>
          <p:cNvPr id="20484" name="Picture 4" descr="kingdoms surrounding Isra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3546" y="1048366"/>
            <a:ext cx="3472749" cy="3113022"/>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80864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What land was actually taken?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pic>
        <p:nvPicPr>
          <p:cNvPr id="26626" name="Picture 2" descr="http://www.informazionecorretta.com/dossier_files/Image/regn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936992"/>
            <a:ext cx="3384376" cy="3299768"/>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23981" y="1248048"/>
            <a:ext cx="1800200" cy="2677656"/>
          </a:xfrm>
          <a:prstGeom prst="rect">
            <a:avLst/>
          </a:prstGeom>
          <a:noFill/>
        </p:spPr>
        <p:txBody>
          <a:bodyPr wrap="square" rtlCol="0">
            <a:spAutoFit/>
          </a:bodyPr>
          <a:lstStyle/>
          <a:p>
            <a:pPr algn="ctr">
              <a:spcBef>
                <a:spcPts val="600"/>
              </a:spcBef>
            </a:pPr>
            <a:r>
              <a:rPr lang="en-GB" sz="2400" dirty="0">
                <a:solidFill>
                  <a:srgbClr val="0000FF"/>
                </a:solidFill>
                <a:effectLst>
                  <a:outerShdw blurRad="38100" dist="38100" dir="2700000" algn="tl">
                    <a:srgbClr val="000000">
                      <a:alpha val="43137"/>
                    </a:srgbClr>
                  </a:outerShdw>
                </a:effectLst>
              </a:rPr>
              <a:t>Territory held at the height of Israel’s influence in biblical times</a:t>
            </a:r>
          </a:p>
        </p:txBody>
      </p:sp>
    </p:spTree>
    <p:extLst>
      <p:ext uri="{BB962C8B-B14F-4D97-AF65-F5344CB8AC3E}">
        <p14:creationId xmlns:p14="http://schemas.microsoft.com/office/powerpoint/2010/main" val="7451011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pic>
        <p:nvPicPr>
          <p:cNvPr id="10" name="Picture 2" descr="https://s-media-cache-ak0.pinimg.com/236x/04/f2/4c/04f24c3c7b6abed13c16273942a9154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65" y="1491630"/>
            <a:ext cx="1424583" cy="19497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763689" y="993866"/>
            <a:ext cx="7041562" cy="2893100"/>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The promise to Abraham is followed by a requirement to keep the covenant:</a:t>
            </a:r>
          </a:p>
          <a:p>
            <a:r>
              <a:rPr lang="en-GB" baseline="30000" dirty="0">
                <a:solidFill>
                  <a:srgbClr val="0000FF"/>
                </a:solidFill>
                <a:effectLst>
                  <a:outerShdw blurRad="38100" dist="38100" dir="2700000" algn="tl">
                    <a:srgbClr val="000000">
                      <a:alpha val="43137"/>
                    </a:srgbClr>
                  </a:outerShdw>
                </a:effectLst>
              </a:rPr>
              <a:t>“ </a:t>
            </a:r>
            <a:r>
              <a:rPr lang="en-GB" dirty="0">
                <a:solidFill>
                  <a:srgbClr val="0000FF"/>
                </a:solidFill>
                <a:effectLst>
                  <a:outerShdw blurRad="38100" dist="38100" dir="2700000" algn="tl">
                    <a:srgbClr val="000000">
                      <a:alpha val="43137"/>
                    </a:srgbClr>
                  </a:outerShdw>
                </a:effectLst>
              </a:rPr>
              <a:t>The whole land of Canaan, where you now reside as a                                 foreigners, I will give as an everlasting possession to you and your descendants after you; and I will be their God.’ </a:t>
            </a:r>
            <a:r>
              <a:rPr lang="en-GB" baseline="30000" dirty="0">
                <a:solidFill>
                  <a:srgbClr val="0000FF"/>
                </a:solidFill>
                <a:effectLst>
                  <a:outerShdw blurRad="38100" dist="38100" dir="2700000" algn="tl">
                    <a:srgbClr val="000000">
                      <a:alpha val="43137"/>
                    </a:srgbClr>
                  </a:outerShdw>
                </a:effectLst>
              </a:rPr>
              <a:t> </a:t>
            </a:r>
            <a:r>
              <a:rPr lang="en-GB" dirty="0">
                <a:solidFill>
                  <a:srgbClr val="0000FF"/>
                </a:solidFill>
                <a:effectLst>
                  <a:outerShdw blurRad="38100" dist="38100" dir="2700000" algn="tl">
                    <a:srgbClr val="000000">
                      <a:alpha val="43137"/>
                    </a:srgbClr>
                  </a:outerShdw>
                </a:effectLst>
              </a:rPr>
              <a:t>Then God said to Abraham,                                                                                                                               </a:t>
            </a:r>
            <a:r>
              <a:rPr lang="en-GB" sz="2400" dirty="0">
                <a:solidFill>
                  <a:srgbClr val="0000FF"/>
                </a:solidFill>
                <a:effectLst>
                  <a:outerShdw blurRad="38100" dist="38100" dir="2700000" algn="tl">
                    <a:srgbClr val="000000">
                      <a:alpha val="43137"/>
                    </a:srgbClr>
                  </a:outerShdw>
                </a:effectLst>
              </a:rPr>
              <a:t>‘As for you, you must keep my covenant, you and your                                           descendants …    </a:t>
            </a:r>
            <a:r>
              <a:rPr lang="en-GB" b="1" dirty="0">
                <a:solidFill>
                  <a:srgbClr val="006600"/>
                </a:solidFill>
                <a:effectLst>
                  <a:outerShdw blurRad="38100" dist="38100" dir="2700000" algn="tl">
                    <a:srgbClr val="000000">
                      <a:alpha val="43137"/>
                    </a:srgbClr>
                  </a:outerShdw>
                </a:effectLst>
              </a:rPr>
              <a:t>Genesis 17 </a:t>
            </a:r>
            <a:r>
              <a:rPr lang="en-GB" b="1" baseline="30000" dirty="0">
                <a:solidFill>
                  <a:srgbClr val="006600"/>
                </a:solidFill>
                <a:effectLst>
                  <a:outerShdw blurRad="38100" dist="38100" dir="2700000" algn="tl">
                    <a:srgbClr val="000000">
                      <a:alpha val="43137"/>
                    </a:srgbClr>
                  </a:outerShdw>
                </a:effectLst>
              </a:rPr>
              <a:t>7-9</a:t>
            </a:r>
            <a:endParaRPr lang="en-GB"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6212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11" name="TextBox 10"/>
          <p:cNvSpPr txBox="1"/>
          <p:nvPr/>
        </p:nvSpPr>
        <p:spPr>
          <a:xfrm>
            <a:off x="2014263" y="1363280"/>
            <a:ext cx="5851257" cy="1815882"/>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The law includes a threat:</a:t>
            </a:r>
          </a:p>
          <a:p>
            <a:r>
              <a:rPr lang="en-GB" sz="2800" dirty="0">
                <a:solidFill>
                  <a:srgbClr val="0000FF"/>
                </a:solidFill>
                <a:effectLst>
                  <a:outerShdw blurRad="38100" dist="38100" dir="2700000" algn="tl">
                    <a:srgbClr val="000000">
                      <a:alpha val="43137"/>
                    </a:srgbClr>
                  </a:outerShdw>
                </a:effectLst>
              </a:rPr>
              <a:t>“… if you defile the land, it will vomit you out as it vomited out the nations that were before you”.   </a:t>
            </a:r>
            <a:r>
              <a:rPr lang="en-GB" b="1" dirty="0">
                <a:solidFill>
                  <a:srgbClr val="006600"/>
                </a:solidFill>
                <a:effectLst>
                  <a:outerShdw blurRad="38100" dist="38100" dir="2700000" algn="tl">
                    <a:srgbClr val="000000">
                      <a:alpha val="43137"/>
                    </a:srgbClr>
                  </a:outerShdw>
                </a:effectLst>
              </a:rPr>
              <a:t>Leviticus 18 </a:t>
            </a:r>
            <a:r>
              <a:rPr lang="en-GB" b="1" baseline="30000" dirty="0">
                <a:solidFill>
                  <a:srgbClr val="006600"/>
                </a:solidFill>
                <a:effectLst>
                  <a:outerShdw blurRad="38100" dist="38100" dir="2700000" algn="tl">
                    <a:srgbClr val="000000">
                      <a:alpha val="43137"/>
                    </a:srgbClr>
                  </a:outerShdw>
                </a:effectLst>
              </a:rPr>
              <a:t>28</a:t>
            </a:r>
            <a:endParaRPr lang="en-GB" sz="2800" dirty="0">
              <a:solidFill>
                <a:srgbClr val="0000FF"/>
              </a:solidFill>
              <a:effectLst>
                <a:outerShdw blurRad="38100" dist="38100" dir="2700000" algn="tl">
                  <a:srgbClr val="000000">
                    <a:alpha val="43137"/>
                  </a:srgbClr>
                </a:outerShdw>
              </a:effectLst>
            </a:endParaRPr>
          </a:p>
        </p:txBody>
      </p:sp>
      <p:pic>
        <p:nvPicPr>
          <p:cNvPr id="24578" name="Picture 2" descr="http://clipartzebraz.com/cliparts/vomit-clipart/cliparti1_vomit-clipart_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45" y="1647788"/>
            <a:ext cx="1428750" cy="118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63141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11" name="TextBox 10"/>
          <p:cNvSpPr txBox="1"/>
          <p:nvPr/>
        </p:nvSpPr>
        <p:spPr>
          <a:xfrm>
            <a:off x="1873218" y="1275606"/>
            <a:ext cx="6005800" cy="2323713"/>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The covenant at Sinai has blessings for obedience, and curses for disobedience:</a:t>
            </a:r>
          </a:p>
          <a:p>
            <a:pPr>
              <a:spcBef>
                <a:spcPts val="600"/>
              </a:spcBef>
            </a:pPr>
            <a:r>
              <a:rPr lang="en-GB" sz="2800" dirty="0">
                <a:solidFill>
                  <a:srgbClr val="0000FF"/>
                </a:solidFill>
                <a:effectLst>
                  <a:outerShdw blurRad="38100" dist="38100" dir="2700000" algn="tl">
                    <a:srgbClr val="000000">
                      <a:alpha val="43137"/>
                    </a:srgbClr>
                  </a:outerShdw>
                </a:effectLst>
              </a:rPr>
              <a:t>“If you do not obey the Lord your God … you will be uprooted from the land you are entering to possess.”</a:t>
            </a:r>
            <a:r>
              <a:rPr lang="en-GB" sz="2800" dirty="0"/>
              <a:t>  </a:t>
            </a:r>
            <a:r>
              <a:rPr lang="en-GB" b="1" dirty="0">
                <a:solidFill>
                  <a:srgbClr val="006600"/>
                </a:solidFill>
                <a:effectLst>
                  <a:outerShdw blurRad="38100" dist="38100" dir="2700000" algn="tl">
                    <a:srgbClr val="000000">
                      <a:alpha val="43137"/>
                    </a:srgbClr>
                  </a:outerShdw>
                </a:effectLst>
              </a:rPr>
              <a:t>Deuteronomy 28 </a:t>
            </a:r>
            <a:r>
              <a:rPr lang="en-GB" b="1" baseline="30000" dirty="0">
                <a:solidFill>
                  <a:srgbClr val="006600"/>
                </a:solidFill>
                <a:effectLst>
                  <a:outerShdw blurRad="38100" dist="38100" dir="2700000" algn="tl">
                    <a:srgbClr val="000000">
                      <a:alpha val="43137"/>
                    </a:srgbClr>
                  </a:outerShdw>
                </a:effectLst>
              </a:rPr>
              <a:t>15. </a:t>
            </a:r>
            <a:r>
              <a:rPr lang="en-GB" b="1" baseline="30000">
                <a:solidFill>
                  <a:srgbClr val="006600"/>
                </a:solidFill>
                <a:effectLst>
                  <a:outerShdw blurRad="38100" dist="38100" dir="2700000" algn="tl">
                    <a:srgbClr val="000000">
                      <a:alpha val="43137"/>
                    </a:srgbClr>
                  </a:outerShdw>
                </a:effectLst>
              </a:rPr>
              <a:t>63</a:t>
            </a:r>
            <a:endParaRPr lang="en-GB" sz="2800" dirty="0">
              <a:solidFill>
                <a:srgbClr val="0000FF"/>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365" y="1671649"/>
            <a:ext cx="1266924" cy="1531625"/>
          </a:xfrm>
          <a:prstGeom prst="rect">
            <a:avLst/>
          </a:prstGeom>
        </p:spPr>
      </p:pic>
    </p:spTree>
    <p:extLst>
      <p:ext uri="{BB962C8B-B14F-4D97-AF65-F5344CB8AC3E}">
        <p14:creationId xmlns:p14="http://schemas.microsoft.com/office/powerpoint/2010/main" val="17789975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11" name="TextBox 10"/>
          <p:cNvSpPr txBox="1"/>
          <p:nvPr/>
        </p:nvSpPr>
        <p:spPr>
          <a:xfrm>
            <a:off x="1889095" y="1013007"/>
            <a:ext cx="5851257" cy="2677656"/>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Solomon is told:</a:t>
            </a:r>
          </a:p>
          <a:p>
            <a:r>
              <a:rPr lang="en-GB" sz="2800" baseline="30000" dirty="0"/>
              <a:t> </a:t>
            </a:r>
            <a:r>
              <a:rPr lang="en-GB" sz="2800" dirty="0">
                <a:solidFill>
                  <a:srgbClr val="0000FF"/>
                </a:solidFill>
                <a:effectLst>
                  <a:outerShdw blurRad="38100" dist="38100" dir="2700000" algn="tl">
                    <a:srgbClr val="000000">
                      <a:alpha val="43137"/>
                    </a:srgbClr>
                  </a:outerShdw>
                </a:effectLst>
              </a:rPr>
              <a:t>‘But if you</a:t>
            </a:r>
            <a:r>
              <a:rPr lang="en-GB" sz="2800" baseline="30000" dirty="0">
                <a:solidFill>
                  <a:srgbClr val="0000FF"/>
                </a:solidFill>
                <a:effectLst>
                  <a:outerShdw blurRad="38100" dist="38100" dir="2700000" algn="tl">
                    <a:srgbClr val="000000">
                      <a:alpha val="43137"/>
                    </a:srgbClr>
                  </a:outerShdw>
                </a:effectLst>
              </a:rPr>
              <a:t> </a:t>
            </a:r>
            <a:r>
              <a:rPr lang="en-GB" sz="2800" dirty="0">
                <a:solidFill>
                  <a:srgbClr val="0000FF"/>
                </a:solidFill>
                <a:effectLst>
                  <a:outerShdw blurRad="38100" dist="38100" dir="2700000" algn="tl">
                    <a:srgbClr val="000000">
                      <a:alpha val="43137"/>
                    </a:srgbClr>
                  </a:outerShdw>
                </a:effectLst>
              </a:rPr>
              <a:t>or your descendants turn away from me and do not observe the commands and decrees I have given you … </a:t>
            </a:r>
            <a:r>
              <a:rPr lang="en-GB" sz="2800" baseline="30000" dirty="0">
                <a:solidFill>
                  <a:srgbClr val="0000FF"/>
                </a:solidFill>
                <a:effectLst>
                  <a:outerShdw blurRad="38100" dist="38100" dir="2700000" algn="tl">
                    <a:srgbClr val="000000">
                      <a:alpha val="43137"/>
                    </a:srgbClr>
                  </a:outerShdw>
                </a:effectLst>
              </a:rPr>
              <a:t> </a:t>
            </a:r>
            <a:r>
              <a:rPr lang="en-GB" sz="2800" dirty="0">
                <a:solidFill>
                  <a:srgbClr val="0000FF"/>
                </a:solidFill>
                <a:effectLst>
                  <a:outerShdw blurRad="38100" dist="38100" dir="2700000" algn="tl">
                    <a:srgbClr val="000000">
                      <a:alpha val="43137"/>
                    </a:srgbClr>
                  </a:outerShdw>
                </a:effectLst>
              </a:rPr>
              <a:t>then I will cut off Israel from the land I have given them …’   </a:t>
            </a:r>
            <a:r>
              <a:rPr lang="en-GB" b="1" dirty="0">
                <a:solidFill>
                  <a:srgbClr val="006600"/>
                </a:solidFill>
                <a:effectLst>
                  <a:outerShdw blurRad="38100" dist="38100" dir="2700000" algn="tl">
                    <a:srgbClr val="000000">
                      <a:alpha val="43137"/>
                    </a:srgbClr>
                  </a:outerShdw>
                </a:effectLst>
              </a:rPr>
              <a:t>1 Kings 9 </a:t>
            </a:r>
            <a:r>
              <a:rPr lang="en-GB" b="1" baseline="30000" dirty="0">
                <a:solidFill>
                  <a:srgbClr val="006600"/>
                </a:solidFill>
                <a:effectLst>
                  <a:outerShdw blurRad="38100" dist="38100" dir="2700000" algn="tl">
                    <a:srgbClr val="000000">
                      <a:alpha val="43137"/>
                    </a:srgbClr>
                  </a:outerShdw>
                </a:effectLst>
              </a:rPr>
              <a:t>6,7</a:t>
            </a:r>
            <a:endParaRPr lang="en-GB" sz="2800" dirty="0">
              <a:solidFill>
                <a:srgbClr val="0000FF"/>
              </a:solidFill>
              <a:effectLst>
                <a:outerShdw blurRad="38100" dist="38100" dir="2700000" algn="tl">
                  <a:srgbClr val="000000">
                    <a:alpha val="43137"/>
                  </a:srgbClr>
                </a:outerShdw>
              </a:effectLst>
            </a:endParaRPr>
          </a:p>
        </p:txBody>
      </p:sp>
      <p:pic>
        <p:nvPicPr>
          <p:cNvPr id="25602" name="Picture 2" descr="Solomon Spr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352" y="1363280"/>
            <a:ext cx="1538288"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309342"/>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11" name="TextBox 10"/>
          <p:cNvSpPr txBox="1"/>
          <p:nvPr/>
        </p:nvSpPr>
        <p:spPr>
          <a:xfrm>
            <a:off x="2412094" y="1203598"/>
            <a:ext cx="5539266" cy="2677656"/>
          </a:xfrm>
          <a:prstGeom prst="rect">
            <a:avLst/>
          </a:prstGeom>
          <a:noFill/>
        </p:spPr>
        <p:txBody>
          <a:bodyPr wrap="square" rtlCol="0">
            <a:spAutoFit/>
          </a:bodyPr>
          <a:lstStyle/>
          <a:p>
            <a:pPr algn="ctr">
              <a:spcBef>
                <a:spcPts val="600"/>
              </a:spcBef>
            </a:pPr>
            <a:r>
              <a:rPr lang="en-GB" sz="2800" dirty="0">
                <a:solidFill>
                  <a:srgbClr val="0000FF"/>
                </a:solidFill>
                <a:effectLst>
                  <a:outerShdw blurRad="38100" dist="38100" dir="2700000" algn="tl">
                    <a:srgbClr val="000000">
                      <a:alpha val="43137"/>
                    </a:srgbClr>
                  </a:outerShdw>
                </a:effectLst>
              </a:rPr>
              <a:t>Many Bible scholars see the whole of Deuteronomy to 2 Kings as an extended commentary on the failure of Israel to keep their side of the covenant, and the consequent Exile and loss of the Land …</a:t>
            </a:r>
          </a:p>
        </p:txBody>
      </p:sp>
      <p:pic>
        <p:nvPicPr>
          <p:cNvPr id="10" name="Picture 7" descr="j0156145"/>
          <p:cNvPicPr>
            <a:picLocks noChangeAspect="1" noChangeArrowheads="1"/>
          </p:cNvPicPr>
          <p:nvPr/>
        </p:nvPicPr>
        <p:blipFill>
          <a:blip r:embed="rId6" cstate="print"/>
          <a:srcRect/>
          <a:stretch>
            <a:fillRect/>
          </a:stretch>
        </p:blipFill>
        <p:spPr bwMode="auto">
          <a:xfrm>
            <a:off x="531208" y="1586584"/>
            <a:ext cx="1880886" cy="1345205"/>
          </a:xfrm>
          <a:prstGeom prst="rect">
            <a:avLst/>
          </a:prstGeom>
          <a:noFill/>
        </p:spPr>
      </p:pic>
    </p:spTree>
    <p:extLst>
      <p:ext uri="{BB962C8B-B14F-4D97-AF65-F5344CB8AC3E}">
        <p14:creationId xmlns:p14="http://schemas.microsoft.com/office/powerpoint/2010/main" val="42282631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174" y="2715766"/>
            <a:ext cx="1887960" cy="1136155"/>
          </a:xfrm>
          <a:prstGeom prst="rect">
            <a:avLst/>
          </a:prstGeom>
        </p:spPr>
      </p:pic>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514" y="1586585"/>
            <a:ext cx="767736" cy="65175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9849" y="339502"/>
            <a:ext cx="1432591" cy="1023778"/>
          </a:xfrm>
          <a:prstGeom prst="rect">
            <a:avLst/>
          </a:prstGeom>
        </p:spPr>
      </p:pic>
      <p:sp>
        <p:nvSpPr>
          <p:cNvPr id="11" name="TextBox 10"/>
          <p:cNvSpPr txBox="1"/>
          <p:nvPr/>
        </p:nvSpPr>
        <p:spPr>
          <a:xfrm>
            <a:off x="539552" y="993866"/>
            <a:ext cx="7920880" cy="2754600"/>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 but after the Exile, return to the Land is promised:</a:t>
            </a:r>
          </a:p>
          <a:p>
            <a:pPr>
              <a:spcBef>
                <a:spcPts val="600"/>
              </a:spcBef>
            </a:pPr>
            <a:r>
              <a:rPr lang="en-GB" sz="2800" baseline="30000" dirty="0">
                <a:solidFill>
                  <a:srgbClr val="0000FF"/>
                </a:solidFill>
                <a:effectLst>
                  <a:outerShdw blurRad="38100" dist="38100" dir="2700000" algn="tl">
                    <a:srgbClr val="000000">
                      <a:alpha val="43137"/>
                    </a:srgbClr>
                  </a:outerShdw>
                </a:effectLst>
              </a:rPr>
              <a:t>“… </a:t>
            </a:r>
            <a:r>
              <a:rPr lang="en-GB" sz="2800" dirty="0">
                <a:solidFill>
                  <a:srgbClr val="0000FF"/>
                </a:solidFill>
                <a:effectLst>
                  <a:outerShdw blurRad="38100" dist="38100" dir="2700000" algn="tl">
                    <a:srgbClr val="000000">
                      <a:alpha val="43137"/>
                    </a:srgbClr>
                  </a:outerShdw>
                </a:effectLst>
              </a:rPr>
              <a:t>he said to me: ‘Son of man, these bones are the people of Israel … This is what the Sovereign </a:t>
            </a:r>
            <a:r>
              <a:rPr lang="en-GB" sz="2800" cap="small" dirty="0">
                <a:solidFill>
                  <a:srgbClr val="0000FF"/>
                </a:solidFill>
                <a:effectLst>
                  <a:outerShdw blurRad="38100" dist="38100" dir="2700000" algn="tl">
                    <a:srgbClr val="000000">
                      <a:alpha val="43137"/>
                    </a:srgbClr>
                  </a:outerShdw>
                </a:effectLst>
              </a:rPr>
              <a:t>Lord</a:t>
            </a:r>
            <a:r>
              <a:rPr lang="en-GB" sz="2800" dirty="0">
                <a:solidFill>
                  <a:srgbClr val="0000FF"/>
                </a:solidFill>
                <a:effectLst>
                  <a:outerShdw blurRad="38100" dist="38100" dir="2700000" algn="tl">
                    <a:srgbClr val="000000">
                      <a:alpha val="43137"/>
                    </a:srgbClr>
                  </a:outerShdw>
                </a:effectLst>
              </a:rPr>
              <a:t> says: my people, I am going to open your graves and bring you up from them; I will bring                                                you back to the land of Israel.”  </a:t>
            </a:r>
            <a:r>
              <a:rPr lang="en-GB" b="1" dirty="0">
                <a:solidFill>
                  <a:srgbClr val="006600"/>
                </a:solidFill>
                <a:effectLst>
                  <a:outerShdw blurRad="38100" dist="38100" dir="2700000" algn="tl">
                    <a:srgbClr val="000000">
                      <a:alpha val="43137"/>
                    </a:srgbClr>
                  </a:outerShdw>
                </a:effectLst>
              </a:rPr>
              <a:t>Ezekiel 37 </a:t>
            </a:r>
            <a:r>
              <a:rPr lang="en-GB" b="1" baseline="30000" dirty="0">
                <a:solidFill>
                  <a:srgbClr val="006600"/>
                </a:solidFill>
                <a:effectLst>
                  <a:outerShdw blurRad="38100" dist="38100" dir="2700000" algn="tl">
                    <a:srgbClr val="000000">
                      <a:alpha val="43137"/>
                    </a:srgbClr>
                  </a:outerShdw>
                </a:effectLst>
              </a:rPr>
              <a:t>11. 12</a:t>
            </a:r>
            <a:endParaRPr lang="en-GB" sz="2800" b="1" dirty="0">
              <a:solidFill>
                <a:srgbClr val="0000FF"/>
              </a:solidFill>
              <a:effectLst>
                <a:outerShdw blurRad="38100" dist="38100" dir="2700000" algn="tl">
                  <a:srgbClr val="000000">
                    <a:alpha val="43137"/>
                  </a:srgbClr>
                </a:outerShdw>
              </a:effectLst>
            </a:endParaRPr>
          </a:p>
        </p:txBody>
      </p:sp>
      <p:sp>
        <p:nvSpPr>
          <p:cNvPr id="3" name="TextBox 2"/>
          <p:cNvSpPr txBox="1"/>
          <p:nvPr/>
        </p:nvSpPr>
        <p:spPr>
          <a:xfrm>
            <a:off x="1115616" y="3851921"/>
            <a:ext cx="6624736" cy="461665"/>
          </a:xfrm>
          <a:prstGeom prst="rect">
            <a:avLst/>
          </a:prstGeom>
          <a:noFill/>
        </p:spPr>
        <p:txBody>
          <a:bodyPr wrap="square" rtlCol="0">
            <a:spAutoFit/>
          </a:bodyPr>
          <a:lstStyle/>
          <a:p>
            <a:pPr>
              <a:spcBef>
                <a:spcPts val="600"/>
              </a:spcBef>
            </a:pPr>
            <a:r>
              <a:rPr lang="en-GB" sz="2400" i="1" dirty="0">
                <a:solidFill>
                  <a:srgbClr val="7030A0"/>
                </a:solidFill>
                <a:effectLst>
                  <a:outerShdw blurRad="38100" dist="38100" dir="2700000" algn="tl">
                    <a:srgbClr val="000000">
                      <a:alpha val="43137"/>
                    </a:srgbClr>
                  </a:outerShdw>
                </a:effectLst>
              </a:rPr>
              <a:t>These promises appear to some to be unconditional</a:t>
            </a:r>
          </a:p>
        </p:txBody>
      </p:sp>
    </p:spTree>
    <p:extLst>
      <p:ext uri="{BB962C8B-B14F-4D97-AF65-F5344CB8AC3E}">
        <p14:creationId xmlns:p14="http://schemas.microsoft.com/office/powerpoint/2010/main" val="37496018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1995686"/>
            <a:ext cx="1524008" cy="1524008"/>
          </a:xfrm>
          <a:prstGeom prst="rect">
            <a:avLst/>
          </a:prstGeom>
        </p:spPr>
      </p:pic>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501958"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sp>
        <p:nvSpPr>
          <p:cNvPr id="3" name="TextBox 2"/>
          <p:cNvSpPr txBox="1"/>
          <p:nvPr/>
        </p:nvSpPr>
        <p:spPr>
          <a:xfrm>
            <a:off x="611560" y="1131590"/>
            <a:ext cx="8193690" cy="2554545"/>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Some thoughts so far …</a:t>
            </a:r>
          </a:p>
          <a:p>
            <a:pPr marL="457200" indent="-457200">
              <a:spcBef>
                <a:spcPts val="6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whole Promised Land was never taken</a:t>
            </a:r>
          </a:p>
          <a:p>
            <a:pPr marL="457200" indent="-457200">
              <a:spcBef>
                <a:spcPts val="6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Land was lost because of disobedience</a:t>
            </a:r>
          </a:p>
          <a:p>
            <a:pPr marL="457200" indent="-457200">
              <a:spcBef>
                <a:spcPts val="6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Land was re-occupied after Exile …</a:t>
            </a:r>
          </a:p>
          <a:p>
            <a:pPr marL="457200" indent="-457200">
              <a:spcBef>
                <a:spcPts val="6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 then lost again</a:t>
            </a:r>
          </a:p>
        </p:txBody>
      </p:sp>
    </p:spTree>
    <p:extLst>
      <p:ext uri="{BB962C8B-B14F-4D97-AF65-F5344CB8AC3E}">
        <p14:creationId xmlns:p14="http://schemas.microsoft.com/office/powerpoint/2010/main" val="13091842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2014" y="483518"/>
            <a:ext cx="767736" cy="65175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15" y="483518"/>
            <a:ext cx="1608088" cy="113581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5776" y="394420"/>
            <a:ext cx="4752528" cy="3887075"/>
          </a:xfrm>
          <a:prstGeom prst="rect">
            <a:avLst/>
          </a:prstGeom>
          <a:ln w="25400">
            <a:solidFill>
              <a:srgbClr val="FFC000"/>
            </a:solidFill>
          </a:ln>
        </p:spPr>
      </p:pic>
    </p:spTree>
    <p:extLst>
      <p:ext uri="{BB962C8B-B14F-4D97-AF65-F5344CB8AC3E}">
        <p14:creationId xmlns:p14="http://schemas.microsoft.com/office/powerpoint/2010/main" val="893751611"/>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pic>
        <p:nvPicPr>
          <p:cNvPr id="10" name="Picture 2" descr="jewishboy smiley, jewish smiley, jew smiley, holiday smi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65" y="1225373"/>
            <a:ext cx="1389379" cy="2225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1510" y="3233783"/>
            <a:ext cx="1555087" cy="307777"/>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3" name="Donut 12"/>
          <p:cNvSpPr/>
          <p:nvPr/>
        </p:nvSpPr>
        <p:spPr>
          <a:xfrm>
            <a:off x="791580"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1347614"/>
            <a:ext cx="1301190" cy="1313583"/>
          </a:xfrm>
          <a:prstGeom prst="rect">
            <a:avLst/>
          </a:prstGeom>
        </p:spPr>
      </p:pic>
      <p:sp>
        <p:nvSpPr>
          <p:cNvPr id="17" name="TextBox 16"/>
          <p:cNvSpPr txBox="1"/>
          <p:nvPr/>
        </p:nvSpPr>
        <p:spPr>
          <a:xfrm>
            <a:off x="7457490" y="2710563"/>
            <a:ext cx="1290850"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8" name="Donut 17"/>
          <p:cNvSpPr/>
          <p:nvPr/>
        </p:nvSpPr>
        <p:spPr>
          <a:xfrm>
            <a:off x="7739553" y="1164678"/>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ular Callout 18"/>
          <p:cNvSpPr/>
          <p:nvPr/>
        </p:nvSpPr>
        <p:spPr>
          <a:xfrm>
            <a:off x="2839234" y="1152122"/>
            <a:ext cx="4104456" cy="2787780"/>
          </a:xfrm>
          <a:prstGeom prst="wedgeRoundRectCallout">
            <a:avLst>
              <a:gd name="adj1" fmla="val -70007"/>
              <a:gd name="adj2" fmla="val -14411"/>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00FF"/>
                </a:solidFill>
                <a:effectLst>
                  <a:outerShdw blurRad="38100" dist="38100" dir="2700000" algn="tl">
                    <a:srgbClr val="000000">
                      <a:alpha val="43137"/>
                    </a:srgbClr>
                  </a:outerShdw>
                </a:effectLst>
              </a:rPr>
              <a:t>No – the gift of the Land was from God’s grace; possession of the Land depended on obedience. The final promises of return are now fulfilled. </a:t>
            </a:r>
          </a:p>
        </p:txBody>
      </p:sp>
    </p:spTree>
    <p:extLst>
      <p:ext uri="{BB962C8B-B14F-4D97-AF65-F5344CB8AC3E}">
        <p14:creationId xmlns:p14="http://schemas.microsoft.com/office/powerpoint/2010/main" val="3058313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pic>
        <p:nvPicPr>
          <p:cNvPr id="10" name="Picture 2" descr="jewishboy smiley, jewish smiley, jew smiley, holiday smi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65" y="1225373"/>
            <a:ext cx="1389379" cy="2225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1510" y="3233783"/>
            <a:ext cx="1555087" cy="307777"/>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3" name="Donut 12"/>
          <p:cNvSpPr/>
          <p:nvPr/>
        </p:nvSpPr>
        <p:spPr>
          <a:xfrm>
            <a:off x="791580"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1347614"/>
            <a:ext cx="1301190" cy="1313583"/>
          </a:xfrm>
          <a:prstGeom prst="rect">
            <a:avLst/>
          </a:prstGeom>
        </p:spPr>
      </p:pic>
      <p:sp>
        <p:nvSpPr>
          <p:cNvPr id="17" name="TextBox 16"/>
          <p:cNvSpPr txBox="1"/>
          <p:nvPr/>
        </p:nvSpPr>
        <p:spPr>
          <a:xfrm>
            <a:off x="7457490" y="2710563"/>
            <a:ext cx="1290850"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8" name="Donut 17"/>
          <p:cNvSpPr/>
          <p:nvPr/>
        </p:nvSpPr>
        <p:spPr>
          <a:xfrm>
            <a:off x="7739553" y="1164678"/>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814342" y="957001"/>
            <a:ext cx="5526568" cy="3277820"/>
          </a:xfrm>
          <a:prstGeom prst="rect">
            <a:avLst/>
          </a:prstGeom>
          <a:noFill/>
        </p:spPr>
        <p:txBody>
          <a:bodyPr wrap="square" rtlCol="0">
            <a:spAutoFit/>
          </a:bodyPr>
          <a:lstStyle/>
          <a:p>
            <a:pPr>
              <a:spcBef>
                <a:spcPts val="600"/>
              </a:spcBef>
            </a:pPr>
            <a:r>
              <a:rPr lang="en-GB" sz="2400" dirty="0">
                <a:solidFill>
                  <a:srgbClr val="0000FF"/>
                </a:solidFill>
                <a:effectLst>
                  <a:outerShdw blurRad="38100" dist="38100" dir="2700000" algn="tl">
                    <a:srgbClr val="000000">
                      <a:alpha val="43137"/>
                    </a:srgbClr>
                  </a:outerShdw>
                </a:effectLst>
              </a:rPr>
              <a:t>Some questions for Zack:</a:t>
            </a:r>
          </a:p>
          <a:p>
            <a:pPr marL="342900" indent="-342900">
              <a:spcBef>
                <a:spcPts val="600"/>
              </a:spcBef>
              <a:buClr>
                <a:srgbClr val="FF0000"/>
              </a:buClr>
              <a:buFont typeface="Calibri" panose="020F0502020204030204" pitchFamily="34" charset="0"/>
              <a:buChar char="?"/>
            </a:pPr>
            <a:r>
              <a:rPr lang="en-GB" sz="2400" dirty="0">
                <a:solidFill>
                  <a:srgbClr val="0000FF"/>
                </a:solidFill>
                <a:effectLst>
                  <a:outerShdw blurRad="38100" dist="38100" dir="2700000" algn="tl">
                    <a:srgbClr val="000000">
                      <a:alpha val="43137"/>
                    </a:srgbClr>
                  </a:outerShdw>
                </a:effectLst>
              </a:rPr>
              <a:t>Why have the promises of the full extent of the land not yet been fulfilled?</a:t>
            </a:r>
          </a:p>
          <a:p>
            <a:pPr marL="342900" indent="-342900">
              <a:spcBef>
                <a:spcPts val="600"/>
              </a:spcBef>
              <a:buClr>
                <a:srgbClr val="FF0000"/>
              </a:buClr>
              <a:buFont typeface="Calibri" panose="020F0502020204030204" pitchFamily="34" charset="0"/>
              <a:buChar char="?"/>
            </a:pPr>
            <a:r>
              <a:rPr lang="en-GB" sz="2400" dirty="0">
                <a:solidFill>
                  <a:srgbClr val="0000FF"/>
                </a:solidFill>
                <a:effectLst>
                  <a:outerShdw blurRad="38100" dist="38100" dir="2700000" algn="tl">
                    <a:srgbClr val="000000">
                      <a:alpha val="43137"/>
                    </a:srgbClr>
                  </a:outerShdw>
                </a:effectLst>
              </a:rPr>
              <a:t>If the promises were </a:t>
            </a:r>
            <a:r>
              <a:rPr lang="en-GB" sz="2400" i="1" dirty="0">
                <a:solidFill>
                  <a:srgbClr val="0000FF"/>
                </a:solidFill>
                <a:effectLst>
                  <a:outerShdw blurRad="38100" dist="38100" dir="2700000" algn="tl">
                    <a:srgbClr val="000000">
                      <a:alpha val="43137"/>
                    </a:srgbClr>
                  </a:outerShdw>
                </a:effectLst>
              </a:rPr>
              <a:t>not</a:t>
            </a:r>
            <a:r>
              <a:rPr lang="en-GB" sz="2400" dirty="0">
                <a:solidFill>
                  <a:srgbClr val="0000FF"/>
                </a:solidFill>
                <a:effectLst>
                  <a:outerShdw blurRad="38100" dist="38100" dir="2700000" algn="tl">
                    <a:srgbClr val="000000">
                      <a:alpha val="43137"/>
                    </a:srgbClr>
                  </a:outerShdw>
                </a:effectLst>
              </a:rPr>
              <a:t> conditional, why did the Exile happen?</a:t>
            </a:r>
          </a:p>
          <a:p>
            <a:pPr marL="342900" indent="-342900">
              <a:spcBef>
                <a:spcPts val="600"/>
              </a:spcBef>
              <a:buClr>
                <a:srgbClr val="FF0000"/>
              </a:buClr>
              <a:buFont typeface="Calibri" panose="020F0502020204030204" pitchFamily="34" charset="0"/>
              <a:buChar char="?"/>
            </a:pPr>
            <a:r>
              <a:rPr lang="en-GB" sz="2400" dirty="0">
                <a:solidFill>
                  <a:srgbClr val="0000FF"/>
                </a:solidFill>
                <a:effectLst>
                  <a:outerShdw blurRad="38100" dist="38100" dir="2700000" algn="tl">
                    <a:srgbClr val="000000">
                      <a:alpha val="43137"/>
                    </a:srgbClr>
                  </a:outerShdw>
                </a:effectLst>
              </a:rPr>
              <a:t>Given the historical fact of Exile, why should we think that this could not happen again?</a:t>
            </a:r>
          </a:p>
        </p:txBody>
      </p:sp>
    </p:spTree>
    <p:extLst>
      <p:ext uri="{BB962C8B-B14F-4D97-AF65-F5344CB8AC3E}">
        <p14:creationId xmlns:p14="http://schemas.microsoft.com/office/powerpoint/2010/main" val="166524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pic>
        <p:nvPicPr>
          <p:cNvPr id="10" name="Picture 2" descr="jewishboy smiley, jewish smiley, jew smiley, holiday smi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65" y="1225373"/>
            <a:ext cx="1389379" cy="2225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1510" y="3233783"/>
            <a:ext cx="1555087" cy="307777"/>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3" name="Donut 12"/>
          <p:cNvSpPr/>
          <p:nvPr/>
        </p:nvSpPr>
        <p:spPr>
          <a:xfrm>
            <a:off x="791580"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1347614"/>
            <a:ext cx="1301190" cy="1313583"/>
          </a:xfrm>
          <a:prstGeom prst="rect">
            <a:avLst/>
          </a:prstGeom>
        </p:spPr>
      </p:pic>
      <p:sp>
        <p:nvSpPr>
          <p:cNvPr id="17" name="TextBox 16"/>
          <p:cNvSpPr txBox="1"/>
          <p:nvPr/>
        </p:nvSpPr>
        <p:spPr>
          <a:xfrm>
            <a:off x="7457490" y="2710563"/>
            <a:ext cx="1290850"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8" name="Donut 17"/>
          <p:cNvSpPr/>
          <p:nvPr/>
        </p:nvSpPr>
        <p:spPr>
          <a:xfrm>
            <a:off x="7739553" y="1164678"/>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ular Callout 18"/>
          <p:cNvSpPr/>
          <p:nvPr/>
        </p:nvSpPr>
        <p:spPr>
          <a:xfrm>
            <a:off x="2123728" y="1152122"/>
            <a:ext cx="4464496" cy="2859788"/>
          </a:xfrm>
          <a:prstGeom prst="wedgeRoundRectCallout">
            <a:avLst>
              <a:gd name="adj1" fmla="val 68388"/>
              <a:gd name="adj2" fmla="val -26073"/>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00FF"/>
                </a:solidFill>
                <a:effectLst>
                  <a:outerShdw blurRad="38100" dist="38100" dir="2700000" algn="tl">
                    <a:srgbClr val="000000">
                      <a:alpha val="43137"/>
                    </a:srgbClr>
                  </a:outerShdw>
                </a:effectLst>
              </a:rPr>
              <a:t>Yes – and they still are.  The State of Israel has no right to the Land while they disobey the command to care for those who live among them.</a:t>
            </a:r>
          </a:p>
        </p:txBody>
      </p:sp>
    </p:spTree>
    <p:extLst>
      <p:ext uri="{BB962C8B-B14F-4D97-AF65-F5344CB8AC3E}">
        <p14:creationId xmlns:p14="http://schemas.microsoft.com/office/powerpoint/2010/main" val="2554658655"/>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Were the promises conditional?</a:t>
            </a:r>
          </a:p>
        </p:txBody>
      </p:sp>
      <p:pic>
        <p:nvPicPr>
          <p:cNvPr id="10" name="Picture 2" descr="jewishboy smiley, jewish smiley, jew smiley, holiday smi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65" y="1225373"/>
            <a:ext cx="1389379" cy="2225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1510" y="3233783"/>
            <a:ext cx="1555087" cy="307777"/>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3" name="Donut 12"/>
          <p:cNvSpPr/>
          <p:nvPr/>
        </p:nvSpPr>
        <p:spPr>
          <a:xfrm>
            <a:off x="791580"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1347614"/>
            <a:ext cx="1301190" cy="1313583"/>
          </a:xfrm>
          <a:prstGeom prst="rect">
            <a:avLst/>
          </a:prstGeom>
        </p:spPr>
      </p:pic>
      <p:sp>
        <p:nvSpPr>
          <p:cNvPr id="17" name="TextBox 16"/>
          <p:cNvSpPr txBox="1"/>
          <p:nvPr/>
        </p:nvSpPr>
        <p:spPr>
          <a:xfrm>
            <a:off x="7457490" y="2710563"/>
            <a:ext cx="1290850"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8" name="Donut 17"/>
          <p:cNvSpPr/>
          <p:nvPr/>
        </p:nvSpPr>
        <p:spPr>
          <a:xfrm>
            <a:off x="7739553" y="1164678"/>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814342" y="957001"/>
            <a:ext cx="6527792" cy="3277820"/>
          </a:xfrm>
          <a:prstGeom prst="rect">
            <a:avLst/>
          </a:prstGeom>
          <a:noFill/>
        </p:spPr>
        <p:txBody>
          <a:bodyPr wrap="square" rtlCol="0">
            <a:spAutoFit/>
          </a:bodyPr>
          <a:lstStyle/>
          <a:p>
            <a:pPr>
              <a:spcBef>
                <a:spcPts val="600"/>
              </a:spcBef>
            </a:pPr>
            <a:r>
              <a:rPr lang="en-GB" sz="2400" dirty="0">
                <a:solidFill>
                  <a:srgbClr val="0000FF"/>
                </a:solidFill>
                <a:effectLst>
                  <a:outerShdw blurRad="38100" dist="38100" dir="2700000" algn="tl">
                    <a:srgbClr val="000000">
                      <a:alpha val="43137"/>
                    </a:srgbClr>
                  </a:outerShdw>
                </a:effectLst>
              </a:rPr>
              <a:t>Some questions for Pete:</a:t>
            </a:r>
          </a:p>
          <a:p>
            <a:pPr marL="342900" indent="-342900">
              <a:spcBef>
                <a:spcPts val="600"/>
              </a:spcBef>
              <a:buClr>
                <a:srgbClr val="FF0000"/>
              </a:buClr>
              <a:buFont typeface="Calibri" panose="020F0502020204030204" pitchFamily="34" charset="0"/>
              <a:buChar char="?"/>
            </a:pPr>
            <a:r>
              <a:rPr lang="en-GB" sz="2400" dirty="0">
                <a:solidFill>
                  <a:srgbClr val="0000FF"/>
                </a:solidFill>
                <a:effectLst>
                  <a:outerShdw blurRad="38100" dist="38100" dir="2700000" algn="tl">
                    <a:srgbClr val="000000">
                      <a:alpha val="43137"/>
                    </a:srgbClr>
                  </a:outerShdw>
                </a:effectLst>
              </a:rPr>
              <a:t>What about God’s extraordinary grace?</a:t>
            </a:r>
          </a:p>
          <a:p>
            <a:pPr marL="342900" indent="-342900">
              <a:spcBef>
                <a:spcPts val="600"/>
              </a:spcBef>
              <a:buClr>
                <a:srgbClr val="FF0000"/>
              </a:buClr>
              <a:buFont typeface="Calibri" panose="020F0502020204030204" pitchFamily="34" charset="0"/>
              <a:buChar char="?"/>
            </a:pPr>
            <a:r>
              <a:rPr lang="en-GB" sz="2400" dirty="0">
                <a:solidFill>
                  <a:srgbClr val="0000FF"/>
                </a:solidFill>
                <a:effectLst>
                  <a:outerShdw blurRad="38100" dist="38100" dir="2700000" algn="tl">
                    <a:srgbClr val="000000">
                      <a:alpha val="43137"/>
                    </a:srgbClr>
                  </a:outerShdw>
                </a:effectLst>
              </a:rPr>
              <a:t>What then do you believe about God’s                               “chosen people” – are you claiming that                      these promises are completely                     superseded in Christ?</a:t>
            </a:r>
          </a:p>
          <a:p>
            <a:pPr marL="342900" indent="-342900">
              <a:spcBef>
                <a:spcPts val="600"/>
              </a:spcBef>
              <a:buClr>
                <a:srgbClr val="FF0000"/>
              </a:buClr>
              <a:buFont typeface="Calibri" panose="020F0502020204030204" pitchFamily="34" charset="0"/>
              <a:buChar char="?"/>
            </a:pPr>
            <a:r>
              <a:rPr lang="en-GB" sz="2400" dirty="0">
                <a:solidFill>
                  <a:srgbClr val="0000FF"/>
                </a:solidFill>
                <a:effectLst>
                  <a:outerShdw blurRad="38100" dist="38100" dir="2700000" algn="tl">
                    <a:srgbClr val="000000">
                      <a:alpha val="43137"/>
                    </a:srgbClr>
                  </a:outerShdw>
                </a:effectLst>
              </a:rPr>
              <a:t>As a believer, don’t you respect the legal decisions of the international community?</a:t>
            </a:r>
          </a:p>
        </p:txBody>
      </p:sp>
    </p:spTree>
    <p:extLst>
      <p:ext uri="{BB962C8B-B14F-4D97-AF65-F5344CB8AC3E}">
        <p14:creationId xmlns:p14="http://schemas.microsoft.com/office/powerpoint/2010/main" val="27497149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584775"/>
          </a:xfrm>
          <a:prstGeom prst="rect">
            <a:avLst/>
          </a:prstGeom>
          <a:noFill/>
        </p:spPr>
        <p:txBody>
          <a:bodyPr wrap="square" rtlCol="0">
            <a:spAutoFit/>
          </a:bodyPr>
          <a:lstStyle/>
          <a:p>
            <a:r>
              <a:rPr lang="en-GB" sz="3200" dirty="0">
                <a:solidFill>
                  <a:srgbClr val="FF0000"/>
                </a:solidFill>
                <a:effectLst>
                  <a:outerShdw blurRad="38100" dist="38100" dir="2700000" algn="tl">
                    <a:srgbClr val="000000">
                      <a:alpha val="43137"/>
                    </a:srgbClr>
                  </a:outerShdw>
                </a:effectLst>
              </a:rPr>
              <a:t>Do “return” prophecies refer to modern times?</a:t>
            </a:r>
          </a:p>
        </p:txBody>
      </p:sp>
      <p:sp>
        <p:nvSpPr>
          <p:cNvPr id="38" name="Text Box 11"/>
          <p:cNvSpPr txBox="1">
            <a:spLocks noChangeArrowheads="1"/>
          </p:cNvSpPr>
          <p:nvPr/>
        </p:nvSpPr>
        <p:spPr bwMode="auto">
          <a:xfrm>
            <a:off x="3536072" y="2100454"/>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David</a:t>
            </a:r>
          </a:p>
        </p:txBody>
      </p:sp>
      <p:sp>
        <p:nvSpPr>
          <p:cNvPr id="39" name="Line 2"/>
          <p:cNvSpPr>
            <a:spLocks noChangeShapeType="1"/>
          </p:cNvSpPr>
          <p:nvPr/>
        </p:nvSpPr>
        <p:spPr bwMode="auto">
          <a:xfrm>
            <a:off x="413538" y="114300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Text Box 3"/>
          <p:cNvSpPr txBox="1">
            <a:spLocks noChangeArrowheads="1"/>
          </p:cNvSpPr>
          <p:nvPr/>
        </p:nvSpPr>
        <p:spPr bwMode="auto">
          <a:xfrm>
            <a:off x="287040" y="1249184"/>
            <a:ext cx="883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2000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0                   500 </a:t>
            </a:r>
            <a:r>
              <a:rPr lang="en-GB" altLang="en-US" sz="1000" b="1" dirty="0">
                <a:solidFill>
                  <a:srgbClr val="FF0000"/>
                </a:solidFill>
                <a:latin typeface="Century Gothic" panose="020B0502020202020204" pitchFamily="34" charset="0"/>
                <a:cs typeface="Times New Roman" pitchFamily="18" charset="0"/>
              </a:rPr>
              <a:t>CE</a:t>
            </a:r>
          </a:p>
        </p:txBody>
      </p:sp>
      <p:pic>
        <p:nvPicPr>
          <p:cNvPr id="41" name="Picture 4" descr="j01290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9529" y="1566862"/>
            <a:ext cx="647700" cy="6254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OABSA0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538" y="1533254"/>
            <a:ext cx="427204" cy="58635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ODVCD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6804" y="1529078"/>
            <a:ext cx="286296" cy="57137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7" descr="j015614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99405" y="1533254"/>
            <a:ext cx="596732" cy="56904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j009809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4379" y="1497360"/>
            <a:ext cx="670482" cy="589661"/>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9"/>
          <p:cNvSpPr txBox="1">
            <a:spLocks noChangeArrowheads="1"/>
          </p:cNvSpPr>
          <p:nvPr/>
        </p:nvSpPr>
        <p:spPr bwMode="auto">
          <a:xfrm>
            <a:off x="225217" y="2093353"/>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Abraham</a:t>
            </a:r>
          </a:p>
        </p:txBody>
      </p:sp>
      <p:sp>
        <p:nvSpPr>
          <p:cNvPr id="47" name="Text Box 10"/>
          <p:cNvSpPr txBox="1">
            <a:spLocks noChangeArrowheads="1"/>
          </p:cNvSpPr>
          <p:nvPr/>
        </p:nvSpPr>
        <p:spPr bwMode="auto">
          <a:xfrm>
            <a:off x="6400020" y="2087021"/>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Jesus</a:t>
            </a:r>
          </a:p>
        </p:txBody>
      </p:sp>
      <p:sp>
        <p:nvSpPr>
          <p:cNvPr id="48" name="Text Box 12"/>
          <p:cNvSpPr txBox="1">
            <a:spLocks noChangeArrowheads="1"/>
          </p:cNvSpPr>
          <p:nvPr/>
        </p:nvSpPr>
        <p:spPr bwMode="auto">
          <a:xfrm>
            <a:off x="2013779" y="211961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Moses</a:t>
            </a:r>
          </a:p>
        </p:txBody>
      </p:sp>
      <p:sp>
        <p:nvSpPr>
          <p:cNvPr id="49" name="Text Box 13"/>
          <p:cNvSpPr txBox="1">
            <a:spLocks noChangeArrowheads="1"/>
          </p:cNvSpPr>
          <p:nvPr/>
        </p:nvSpPr>
        <p:spPr bwMode="auto">
          <a:xfrm>
            <a:off x="4888171" y="209624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Exile</a:t>
            </a:r>
          </a:p>
        </p:txBody>
      </p:sp>
      <p:sp>
        <p:nvSpPr>
          <p:cNvPr id="50" name="Text Box 14"/>
          <p:cNvSpPr txBox="1">
            <a:spLocks noChangeArrowheads="1"/>
          </p:cNvSpPr>
          <p:nvPr/>
        </p:nvSpPr>
        <p:spPr bwMode="auto">
          <a:xfrm>
            <a:off x="1097672" y="3163691"/>
            <a:ext cx="7315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3200" i="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Bible History</a:t>
            </a:r>
            <a:r>
              <a:rPr lang="en-GB" altLang="en-US" sz="3200" i="1" dirty="0">
                <a:solidFill>
                  <a:srgbClr val="0000FF"/>
                </a:solidFill>
                <a:effectLst>
                  <a:outerShdw blurRad="38100" dist="38100" dir="2700000" algn="tl">
                    <a:srgbClr val="C0C0C0"/>
                  </a:outerShdw>
                </a:effectLst>
                <a:latin typeface="Century Gothic" panose="020B0502020202020204" pitchFamily="34" charset="0"/>
                <a:cs typeface="Times New Roman" pitchFamily="18" charset="0"/>
              </a:rPr>
              <a:t> for </a:t>
            </a:r>
            <a:r>
              <a:rPr lang="en-GB" altLang="en-US" sz="3200" i="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Complete Bozos</a:t>
            </a:r>
          </a:p>
        </p:txBody>
      </p:sp>
      <p:pic>
        <p:nvPicPr>
          <p:cNvPr id="51" name="Picture 15" descr="ani read bibl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2340" y="3075806"/>
            <a:ext cx="609600" cy="546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25735" y="2294405"/>
            <a:ext cx="1771069" cy="400110"/>
          </a:xfrm>
          <a:prstGeom prst="rect">
            <a:avLst/>
          </a:prstGeom>
          <a:noFill/>
        </p:spPr>
        <p:txBody>
          <a:bodyPr wrap="square" rtlCol="0">
            <a:spAutoFit/>
          </a:bodyPr>
          <a:lstStyle/>
          <a:p>
            <a:pPr>
              <a:spcBef>
                <a:spcPts val="600"/>
              </a:spcBef>
            </a:pPr>
            <a:r>
              <a:rPr lang="en-GB" sz="2000" b="1" i="1" dirty="0">
                <a:solidFill>
                  <a:srgbClr val="0000FF"/>
                </a:solidFill>
                <a:effectLst>
                  <a:outerShdw blurRad="38100" dist="38100" dir="2700000" algn="tl">
                    <a:srgbClr val="000000">
                      <a:alpha val="43137"/>
                    </a:srgbClr>
                  </a:outerShdw>
                </a:effectLst>
              </a:rPr>
              <a:t>Deuteronomy</a:t>
            </a:r>
          </a:p>
        </p:txBody>
      </p:sp>
      <p:sp>
        <p:nvSpPr>
          <p:cNvPr id="53" name="TextBox 52"/>
          <p:cNvSpPr txBox="1"/>
          <p:nvPr/>
        </p:nvSpPr>
        <p:spPr>
          <a:xfrm>
            <a:off x="4415656" y="2272751"/>
            <a:ext cx="1103323" cy="400110"/>
          </a:xfrm>
          <a:prstGeom prst="rect">
            <a:avLst/>
          </a:prstGeom>
          <a:noFill/>
        </p:spPr>
        <p:txBody>
          <a:bodyPr wrap="square" rtlCol="0">
            <a:spAutoFit/>
          </a:bodyPr>
          <a:lstStyle/>
          <a:p>
            <a:pPr>
              <a:spcBef>
                <a:spcPts val="600"/>
              </a:spcBef>
            </a:pPr>
            <a:r>
              <a:rPr lang="en-GB" sz="2000" b="1" i="1" dirty="0">
                <a:solidFill>
                  <a:srgbClr val="0000FF"/>
                </a:solidFill>
                <a:effectLst>
                  <a:outerShdw blurRad="38100" dist="38100" dir="2700000" algn="tl">
                    <a:srgbClr val="000000">
                      <a:alpha val="43137"/>
                    </a:srgbClr>
                  </a:outerShdw>
                </a:effectLst>
              </a:rPr>
              <a:t>Isaiah</a:t>
            </a:r>
          </a:p>
        </p:txBody>
      </p:sp>
      <p:sp>
        <p:nvSpPr>
          <p:cNvPr id="54" name="TextBox 53"/>
          <p:cNvSpPr txBox="1"/>
          <p:nvPr/>
        </p:nvSpPr>
        <p:spPr>
          <a:xfrm>
            <a:off x="5199405" y="2435794"/>
            <a:ext cx="1103323" cy="400110"/>
          </a:xfrm>
          <a:prstGeom prst="rect">
            <a:avLst/>
          </a:prstGeom>
          <a:noFill/>
        </p:spPr>
        <p:txBody>
          <a:bodyPr wrap="square" rtlCol="0">
            <a:spAutoFit/>
          </a:bodyPr>
          <a:lstStyle/>
          <a:p>
            <a:pPr>
              <a:spcBef>
                <a:spcPts val="600"/>
              </a:spcBef>
            </a:pPr>
            <a:r>
              <a:rPr lang="en-GB" sz="2000" b="1" i="1" dirty="0">
                <a:solidFill>
                  <a:srgbClr val="0000FF"/>
                </a:solidFill>
                <a:effectLst>
                  <a:outerShdw blurRad="38100" dist="38100" dir="2700000" algn="tl">
                    <a:srgbClr val="000000">
                      <a:alpha val="43137"/>
                    </a:srgbClr>
                  </a:outerShdw>
                </a:effectLst>
              </a:rPr>
              <a:t>Ezekiel</a:t>
            </a:r>
          </a:p>
        </p:txBody>
      </p:sp>
      <p:sp>
        <p:nvSpPr>
          <p:cNvPr id="55" name="TextBox 54"/>
          <p:cNvSpPr txBox="1"/>
          <p:nvPr/>
        </p:nvSpPr>
        <p:spPr>
          <a:xfrm>
            <a:off x="5174914" y="2678850"/>
            <a:ext cx="1474974" cy="400110"/>
          </a:xfrm>
          <a:prstGeom prst="rect">
            <a:avLst/>
          </a:prstGeom>
          <a:noFill/>
        </p:spPr>
        <p:txBody>
          <a:bodyPr wrap="square" rtlCol="0">
            <a:spAutoFit/>
          </a:bodyPr>
          <a:lstStyle/>
          <a:p>
            <a:pPr>
              <a:spcBef>
                <a:spcPts val="600"/>
              </a:spcBef>
            </a:pPr>
            <a:r>
              <a:rPr lang="en-GB" sz="2000" b="1" i="1" dirty="0">
                <a:solidFill>
                  <a:srgbClr val="0000FF"/>
                </a:solidFill>
                <a:effectLst>
                  <a:outerShdw blurRad="38100" dist="38100" dir="2700000" algn="tl">
                    <a:srgbClr val="000000">
                      <a:alpha val="43137"/>
                    </a:srgbClr>
                  </a:outerShdw>
                </a:effectLst>
              </a:rPr>
              <a:t>Jeremiah</a:t>
            </a:r>
          </a:p>
        </p:txBody>
      </p:sp>
      <p:sp>
        <p:nvSpPr>
          <p:cNvPr id="11" name="Donut 10"/>
          <p:cNvSpPr/>
          <p:nvPr/>
        </p:nvSpPr>
        <p:spPr>
          <a:xfrm>
            <a:off x="4755272" y="979747"/>
            <a:ext cx="1547456" cy="1499048"/>
          </a:xfrm>
          <a:prstGeom prst="donut">
            <a:avLst>
              <a:gd name="adj" fmla="val 569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75563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0-#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dissolve">
                                      <p:cBhvr>
                                        <p:cTn id="17" dur="500"/>
                                        <p:tgtEl>
                                          <p:spTgt spid="40"/>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dissolve">
                                      <p:cBhvr>
                                        <p:cTn id="21" dur="500"/>
                                        <p:tgtEl>
                                          <p:spTgt spid="42"/>
                                        </p:tgtEl>
                                      </p:cBhvr>
                                    </p:animEffect>
                                  </p:childTnLst>
                                </p:cTn>
                              </p:par>
                            </p:childTnLst>
                          </p:cTn>
                        </p:par>
                        <p:par>
                          <p:cTn id="22" fill="hold">
                            <p:stCondLst>
                              <p:cond delay="1500"/>
                            </p:stCondLst>
                            <p:childTnLst>
                              <p:par>
                                <p:cTn id="23" presetID="9"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dissolve">
                                      <p:cBhvr>
                                        <p:cTn id="25" dur="500"/>
                                        <p:tgtEl>
                                          <p:spTgt spid="46"/>
                                        </p:tgtEl>
                                      </p:cBhvr>
                                    </p:animEffect>
                                  </p:childTnLst>
                                </p:cTn>
                              </p:par>
                            </p:childTnLst>
                          </p:cTn>
                        </p:par>
                        <p:par>
                          <p:cTn id="26" fill="hold">
                            <p:stCondLst>
                              <p:cond delay="2000"/>
                            </p:stCondLst>
                            <p:childTnLst>
                              <p:par>
                                <p:cTn id="27" presetID="9"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dissolve">
                                      <p:cBhvr>
                                        <p:cTn id="29" dur="500"/>
                                        <p:tgtEl>
                                          <p:spTgt spid="41"/>
                                        </p:tgtEl>
                                      </p:cBhvr>
                                    </p:animEffect>
                                  </p:childTnLst>
                                </p:cTn>
                              </p:par>
                            </p:childTnLst>
                          </p:cTn>
                        </p:par>
                        <p:par>
                          <p:cTn id="30" fill="hold">
                            <p:stCondLst>
                              <p:cond delay="2500"/>
                            </p:stCondLst>
                            <p:childTnLst>
                              <p:par>
                                <p:cTn id="31" presetID="9" presetClass="entr" presetSubtype="0"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dissolve">
                                      <p:cBhvr>
                                        <p:cTn id="33" dur="500"/>
                                        <p:tgtEl>
                                          <p:spTgt spid="48"/>
                                        </p:tgtEl>
                                      </p:cBhvr>
                                    </p:animEffec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dissolve">
                                      <p:cBhvr>
                                        <p:cTn id="37" dur="500"/>
                                        <p:tgtEl>
                                          <p:spTgt spid="43"/>
                                        </p:tgtEl>
                                      </p:cBhvr>
                                    </p:animEffect>
                                  </p:childTnLst>
                                </p:cTn>
                              </p:par>
                            </p:childTnLst>
                          </p:cTn>
                        </p:par>
                        <p:par>
                          <p:cTn id="38" fill="hold">
                            <p:stCondLst>
                              <p:cond delay="3500"/>
                            </p:stCondLst>
                            <p:childTnLst>
                              <p:par>
                                <p:cTn id="39" presetID="9" presetClass="entr" presetSubtype="0"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dissolve">
                                      <p:cBhvr>
                                        <p:cTn id="41" dur="500"/>
                                        <p:tgtEl>
                                          <p:spTgt spid="38"/>
                                        </p:tgtEl>
                                      </p:cBhvr>
                                    </p:animEffect>
                                  </p:childTnLst>
                                </p:cTn>
                              </p:par>
                            </p:childTnLst>
                          </p:cTn>
                        </p:par>
                        <p:par>
                          <p:cTn id="42" fill="hold">
                            <p:stCondLst>
                              <p:cond delay="4000"/>
                            </p:stCondLst>
                            <p:childTnLst>
                              <p:par>
                                <p:cTn id="43" presetID="9" presetClass="entr" presetSubtype="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childTnLst>
                          </p:cTn>
                        </p:par>
                        <p:par>
                          <p:cTn id="46" fill="hold">
                            <p:stCondLst>
                              <p:cond delay="4500"/>
                            </p:stCondLst>
                            <p:childTnLst>
                              <p:par>
                                <p:cTn id="47" presetID="9" presetClass="entr" presetSubtype="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dissolve">
                                      <p:cBhvr>
                                        <p:cTn id="49" dur="500"/>
                                        <p:tgtEl>
                                          <p:spTgt spid="49"/>
                                        </p:tgtEl>
                                      </p:cBhvr>
                                    </p:animEffect>
                                  </p:childTnLst>
                                </p:cTn>
                              </p:par>
                            </p:childTnLst>
                          </p:cTn>
                        </p:par>
                        <p:par>
                          <p:cTn id="50" fill="hold">
                            <p:stCondLst>
                              <p:cond delay="5000"/>
                            </p:stCondLst>
                            <p:childTnLst>
                              <p:par>
                                <p:cTn id="51" presetID="9" presetClass="entr" presetSubtype="0"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dissolve">
                                      <p:cBhvr>
                                        <p:cTn id="53" dur="500"/>
                                        <p:tgtEl>
                                          <p:spTgt spid="45"/>
                                        </p:tgtEl>
                                      </p:cBhvr>
                                    </p:animEffect>
                                  </p:childTnLst>
                                </p:cTn>
                              </p:par>
                            </p:childTnLst>
                          </p:cTn>
                        </p:par>
                        <p:par>
                          <p:cTn id="54" fill="hold">
                            <p:stCondLst>
                              <p:cond delay="5500"/>
                            </p:stCondLst>
                            <p:childTnLst>
                              <p:par>
                                <p:cTn id="55" presetID="9" presetClass="entr" presetSubtype="0"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dissolv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fade">
                                      <p:cBhvr>
                                        <p:cTn id="8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utoUpdateAnimBg="0"/>
      <p:bldP spid="39" grpId="0" animBg="1"/>
      <p:bldP spid="40" grpId="0" autoUpdateAnimBg="0"/>
      <p:bldP spid="46" grpId="0" autoUpdateAnimBg="0"/>
      <p:bldP spid="47" grpId="0" autoUpdateAnimBg="0"/>
      <p:bldP spid="48" grpId="0" autoUpdateAnimBg="0"/>
      <p:bldP spid="49" grpId="0" autoUpdateAnimBg="0"/>
      <p:bldP spid="50" grpId="0" autoUpdateAnimBg="0"/>
      <p:bldP spid="9" grpId="0"/>
      <p:bldP spid="53" grpId="0"/>
      <p:bldP spid="54" grpId="0"/>
      <p:bldP spid="55"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584775"/>
          </a:xfrm>
          <a:prstGeom prst="rect">
            <a:avLst/>
          </a:prstGeom>
          <a:noFill/>
        </p:spPr>
        <p:txBody>
          <a:bodyPr wrap="square" rtlCol="0">
            <a:spAutoFit/>
          </a:bodyPr>
          <a:lstStyle/>
          <a:p>
            <a:r>
              <a:rPr lang="en-GB" sz="3200" dirty="0">
                <a:solidFill>
                  <a:srgbClr val="FF0000"/>
                </a:solidFill>
                <a:effectLst>
                  <a:outerShdw blurRad="38100" dist="38100" dir="2700000" algn="tl">
                    <a:srgbClr val="000000">
                      <a:alpha val="43137"/>
                    </a:srgbClr>
                  </a:outerShdw>
                </a:effectLst>
              </a:rPr>
              <a:t>Do “return” prophecies refer to modern times?</a:t>
            </a:r>
          </a:p>
        </p:txBody>
      </p:sp>
      <p:sp>
        <p:nvSpPr>
          <p:cNvPr id="14" name="Text Box 11"/>
          <p:cNvSpPr txBox="1">
            <a:spLocks noChangeArrowheads="1"/>
          </p:cNvSpPr>
          <p:nvPr/>
        </p:nvSpPr>
        <p:spPr bwMode="auto">
          <a:xfrm>
            <a:off x="3536072" y="2100454"/>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David</a:t>
            </a:r>
          </a:p>
        </p:txBody>
      </p:sp>
      <p:sp>
        <p:nvSpPr>
          <p:cNvPr id="15" name="Line 2"/>
          <p:cNvSpPr>
            <a:spLocks noChangeShapeType="1"/>
          </p:cNvSpPr>
          <p:nvPr/>
        </p:nvSpPr>
        <p:spPr bwMode="auto">
          <a:xfrm>
            <a:off x="413538" y="114300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Text Box 3"/>
          <p:cNvSpPr txBox="1">
            <a:spLocks noChangeArrowheads="1"/>
          </p:cNvSpPr>
          <p:nvPr/>
        </p:nvSpPr>
        <p:spPr bwMode="auto">
          <a:xfrm>
            <a:off x="287040" y="1249184"/>
            <a:ext cx="883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2000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a:t>
            </a:r>
            <a:r>
              <a:rPr lang="en-GB" altLang="en-US" sz="1400" b="1" i="1" dirty="0">
                <a:solidFill>
                  <a:srgbClr val="FF0000"/>
                </a:solidFill>
                <a:latin typeface="Century Gothic" panose="020B0502020202020204" pitchFamily="34" charset="0"/>
                <a:cs typeface="Times New Roman" pitchFamily="18" charset="0"/>
              </a:rPr>
              <a:t>500 </a:t>
            </a:r>
            <a:r>
              <a:rPr lang="en-GB" altLang="en-US" sz="1000" b="1" i="1" dirty="0">
                <a:solidFill>
                  <a:srgbClr val="FF0000"/>
                </a:solidFill>
                <a:latin typeface="Century Gothic" panose="020B0502020202020204" pitchFamily="34" charset="0"/>
                <a:cs typeface="Times New Roman" pitchFamily="18" charset="0"/>
              </a:rPr>
              <a:t>BCE</a:t>
            </a:r>
            <a:r>
              <a:rPr lang="en-GB" altLang="en-US" sz="1400" b="1" i="1" dirty="0">
                <a:solidFill>
                  <a:srgbClr val="FF0000"/>
                </a:solidFill>
                <a:latin typeface="Century Gothic" panose="020B0502020202020204" pitchFamily="34" charset="0"/>
                <a:cs typeface="Times New Roman" pitchFamily="18" charset="0"/>
              </a:rPr>
              <a:t>                     </a:t>
            </a:r>
            <a:r>
              <a:rPr lang="en-GB" altLang="en-US" sz="1400" b="1" dirty="0">
                <a:solidFill>
                  <a:srgbClr val="FF0000"/>
                </a:solidFill>
                <a:latin typeface="Century Gothic" panose="020B0502020202020204" pitchFamily="34" charset="0"/>
                <a:cs typeface="Times New Roman" pitchFamily="18" charset="0"/>
              </a:rPr>
              <a:t>0                   500 </a:t>
            </a:r>
            <a:r>
              <a:rPr lang="en-GB" altLang="en-US" sz="1000" b="1" dirty="0">
                <a:solidFill>
                  <a:srgbClr val="FF0000"/>
                </a:solidFill>
                <a:latin typeface="Century Gothic" panose="020B0502020202020204" pitchFamily="34" charset="0"/>
                <a:cs typeface="Times New Roman" pitchFamily="18" charset="0"/>
              </a:rPr>
              <a:t>CE</a:t>
            </a:r>
          </a:p>
        </p:txBody>
      </p:sp>
      <p:pic>
        <p:nvPicPr>
          <p:cNvPr id="20" name="Picture 4" descr="j0129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9529" y="1566862"/>
            <a:ext cx="647700" cy="6254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OABSA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538" y="1533254"/>
            <a:ext cx="427204" cy="5863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ODVCD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6804" y="1529078"/>
            <a:ext cx="286296" cy="5713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j01561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9405" y="1533254"/>
            <a:ext cx="596732" cy="5690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j009809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4379" y="1497360"/>
            <a:ext cx="670482" cy="589661"/>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9"/>
          <p:cNvSpPr txBox="1">
            <a:spLocks noChangeArrowheads="1"/>
          </p:cNvSpPr>
          <p:nvPr/>
        </p:nvSpPr>
        <p:spPr bwMode="auto">
          <a:xfrm>
            <a:off x="225217" y="2093353"/>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Abraham</a:t>
            </a:r>
          </a:p>
        </p:txBody>
      </p:sp>
      <p:sp>
        <p:nvSpPr>
          <p:cNvPr id="26" name="Text Box 10"/>
          <p:cNvSpPr txBox="1">
            <a:spLocks noChangeArrowheads="1"/>
          </p:cNvSpPr>
          <p:nvPr/>
        </p:nvSpPr>
        <p:spPr bwMode="auto">
          <a:xfrm>
            <a:off x="6400020" y="2087021"/>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Jesus</a:t>
            </a:r>
          </a:p>
        </p:txBody>
      </p:sp>
      <p:sp>
        <p:nvSpPr>
          <p:cNvPr id="27" name="Text Box 12"/>
          <p:cNvSpPr txBox="1">
            <a:spLocks noChangeArrowheads="1"/>
          </p:cNvSpPr>
          <p:nvPr/>
        </p:nvSpPr>
        <p:spPr bwMode="auto">
          <a:xfrm>
            <a:off x="2013779" y="211961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Moses</a:t>
            </a:r>
          </a:p>
        </p:txBody>
      </p:sp>
      <p:sp>
        <p:nvSpPr>
          <p:cNvPr id="28" name="Text Box 13"/>
          <p:cNvSpPr txBox="1">
            <a:spLocks noChangeArrowheads="1"/>
          </p:cNvSpPr>
          <p:nvPr/>
        </p:nvSpPr>
        <p:spPr bwMode="auto">
          <a:xfrm>
            <a:off x="4888171" y="209624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Exile</a:t>
            </a:r>
          </a:p>
        </p:txBody>
      </p:sp>
      <p:sp>
        <p:nvSpPr>
          <p:cNvPr id="8" name="TextBox 7"/>
          <p:cNvSpPr txBox="1"/>
          <p:nvPr/>
        </p:nvSpPr>
        <p:spPr>
          <a:xfrm>
            <a:off x="280482" y="2401148"/>
            <a:ext cx="8611998" cy="2031325"/>
          </a:xfrm>
          <a:prstGeom prst="rect">
            <a:avLst/>
          </a:prstGeom>
          <a:noFill/>
        </p:spPr>
        <p:txBody>
          <a:bodyPr wrap="square" rtlCol="0">
            <a:spAutoFit/>
          </a:bodyPr>
          <a:lstStyle/>
          <a:p>
            <a:pPr>
              <a:spcBef>
                <a:spcPts val="600"/>
              </a:spcBef>
            </a:pPr>
            <a:r>
              <a:rPr lang="en-GB" dirty="0">
                <a:solidFill>
                  <a:srgbClr val="0000FF"/>
                </a:solidFill>
                <a:effectLst>
                  <a:outerShdw blurRad="38100" dist="38100" dir="2700000" algn="tl">
                    <a:srgbClr val="000000">
                      <a:alpha val="43137"/>
                    </a:srgbClr>
                  </a:outerShdw>
                </a:effectLst>
              </a:rPr>
              <a:t>“Therefore the Lord himself will give you a sign: The virgin will be with child and will give birth to a son, and will call him Immanuel. He will eat curds and honey when he knows enough to reject the wrong and choose the right. But before the boy knows enough to reject the wrong and choose the right, the land of the two kings you dread will be laid waste. The Lord will bring on you and on your people and on the house of your father a </a:t>
            </a:r>
          </a:p>
          <a:p>
            <a:r>
              <a:rPr lang="en-GB" dirty="0">
                <a:solidFill>
                  <a:srgbClr val="0000FF"/>
                </a:solidFill>
                <a:effectLst>
                  <a:outerShdw blurRad="38100" dist="38100" dir="2700000" algn="tl">
                    <a:srgbClr val="000000">
                      <a:alpha val="43137"/>
                    </a:srgbClr>
                  </a:outerShdw>
                </a:effectLst>
              </a:rPr>
              <a:t>            time unlike any since Ephraim broke away from Judah - he will bring the                                         </a:t>
            </a:r>
          </a:p>
          <a:p>
            <a:r>
              <a:rPr lang="en-GB" dirty="0">
                <a:solidFill>
                  <a:srgbClr val="0000FF"/>
                </a:solidFill>
                <a:effectLst>
                  <a:outerShdw blurRad="38100" dist="38100" dir="2700000" algn="tl">
                    <a:srgbClr val="000000">
                      <a:alpha val="43137"/>
                    </a:srgbClr>
                  </a:outerShdw>
                </a:effectLst>
              </a:rPr>
              <a:t>                  king of Assyria.”     </a:t>
            </a:r>
            <a:r>
              <a:rPr lang="en-GB" i="1" dirty="0">
                <a:solidFill>
                  <a:srgbClr val="006600"/>
                </a:solidFill>
                <a:effectLst>
                  <a:outerShdw blurRad="38100" dist="38100" dir="2700000" algn="tl">
                    <a:srgbClr val="000000">
                      <a:alpha val="43137"/>
                    </a:srgbClr>
                  </a:outerShdw>
                </a:effectLst>
              </a:rPr>
              <a:t>Isaiah 7 </a:t>
            </a:r>
            <a:r>
              <a:rPr lang="en-GB" i="1" baseline="30000" dirty="0">
                <a:solidFill>
                  <a:srgbClr val="006600"/>
                </a:solidFill>
                <a:effectLst>
                  <a:outerShdw blurRad="38100" dist="38100" dir="2700000" algn="tl">
                    <a:srgbClr val="000000">
                      <a:alpha val="43137"/>
                    </a:srgbClr>
                  </a:outerShdw>
                </a:effectLst>
              </a:rPr>
              <a:t>14</a:t>
            </a:r>
            <a:r>
              <a:rPr lang="en-GB" i="1" dirty="0">
                <a:solidFill>
                  <a:srgbClr val="006600"/>
                </a:solidFill>
                <a:effectLst>
                  <a:outerShdw blurRad="38100" dist="38100" dir="2700000" algn="tl">
                    <a:srgbClr val="000000">
                      <a:alpha val="43137"/>
                    </a:srgbClr>
                  </a:outerShdw>
                </a:effectLst>
              </a:rPr>
              <a:t> </a:t>
            </a:r>
          </a:p>
        </p:txBody>
      </p:sp>
      <p:sp>
        <p:nvSpPr>
          <p:cNvPr id="2" name="TextBox 1"/>
          <p:cNvSpPr txBox="1"/>
          <p:nvPr/>
        </p:nvSpPr>
        <p:spPr>
          <a:xfrm>
            <a:off x="3072550" y="681335"/>
            <a:ext cx="3268180" cy="461665"/>
          </a:xfrm>
          <a:prstGeom prst="rect">
            <a:avLst/>
          </a:prstGeom>
          <a:noFill/>
        </p:spPr>
        <p:txBody>
          <a:bodyPr wrap="square" rtlCol="0">
            <a:spAutoFit/>
          </a:bodyPr>
          <a:lstStyle/>
          <a:p>
            <a:pPr>
              <a:spcBef>
                <a:spcPts val="600"/>
              </a:spcBef>
            </a:pPr>
            <a:r>
              <a:rPr lang="en-GB" sz="2400" b="1" dirty="0">
                <a:solidFill>
                  <a:srgbClr val="FF0000"/>
                </a:solidFill>
                <a:effectLst>
                  <a:outerShdw blurRad="38100" dist="38100" dir="2700000" algn="tl">
                    <a:srgbClr val="000000">
                      <a:alpha val="43137"/>
                    </a:srgbClr>
                  </a:outerShdw>
                </a:effectLst>
              </a:rPr>
              <a:t>“THIS must be THAT”</a:t>
            </a:r>
          </a:p>
        </p:txBody>
      </p:sp>
    </p:spTree>
    <p:extLst>
      <p:ext uri="{BB962C8B-B14F-4D97-AF65-F5344CB8AC3E}">
        <p14:creationId xmlns:p14="http://schemas.microsoft.com/office/powerpoint/2010/main" val="33401322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584775"/>
          </a:xfrm>
          <a:prstGeom prst="rect">
            <a:avLst/>
          </a:prstGeom>
          <a:noFill/>
        </p:spPr>
        <p:txBody>
          <a:bodyPr wrap="square" rtlCol="0">
            <a:spAutoFit/>
          </a:bodyPr>
          <a:lstStyle/>
          <a:p>
            <a:r>
              <a:rPr lang="en-GB" sz="3200" dirty="0">
                <a:solidFill>
                  <a:srgbClr val="FF0000"/>
                </a:solidFill>
                <a:effectLst>
                  <a:outerShdw blurRad="38100" dist="38100" dir="2700000" algn="tl">
                    <a:srgbClr val="000000">
                      <a:alpha val="43137"/>
                    </a:srgbClr>
                  </a:outerShdw>
                </a:effectLst>
              </a:rPr>
              <a:t>Do “return” prophecies refer to modern times?</a:t>
            </a:r>
          </a:p>
        </p:txBody>
      </p:sp>
      <p:sp>
        <p:nvSpPr>
          <p:cNvPr id="14" name="Text Box 11"/>
          <p:cNvSpPr txBox="1">
            <a:spLocks noChangeArrowheads="1"/>
          </p:cNvSpPr>
          <p:nvPr/>
        </p:nvSpPr>
        <p:spPr bwMode="auto">
          <a:xfrm>
            <a:off x="3536072" y="2100454"/>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David</a:t>
            </a:r>
          </a:p>
        </p:txBody>
      </p:sp>
      <p:sp>
        <p:nvSpPr>
          <p:cNvPr id="15" name="Line 2"/>
          <p:cNvSpPr>
            <a:spLocks noChangeShapeType="1"/>
          </p:cNvSpPr>
          <p:nvPr/>
        </p:nvSpPr>
        <p:spPr bwMode="auto">
          <a:xfrm>
            <a:off x="413538" y="114300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Text Box 3"/>
          <p:cNvSpPr txBox="1">
            <a:spLocks noChangeArrowheads="1"/>
          </p:cNvSpPr>
          <p:nvPr/>
        </p:nvSpPr>
        <p:spPr bwMode="auto">
          <a:xfrm>
            <a:off x="287040" y="1249184"/>
            <a:ext cx="883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2000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0                   500 </a:t>
            </a:r>
            <a:r>
              <a:rPr lang="en-GB" altLang="en-US" sz="1000" b="1" dirty="0">
                <a:solidFill>
                  <a:srgbClr val="FF0000"/>
                </a:solidFill>
                <a:latin typeface="Century Gothic" panose="020B0502020202020204" pitchFamily="34" charset="0"/>
                <a:cs typeface="Times New Roman" pitchFamily="18" charset="0"/>
              </a:rPr>
              <a:t>CE</a:t>
            </a:r>
          </a:p>
        </p:txBody>
      </p:sp>
      <p:pic>
        <p:nvPicPr>
          <p:cNvPr id="20" name="Picture 4" descr="j0129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9529" y="1566862"/>
            <a:ext cx="647700" cy="6254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OABSA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538" y="1533254"/>
            <a:ext cx="427204" cy="5863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ODVCD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6804" y="1529078"/>
            <a:ext cx="286296" cy="5713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j01561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9405" y="1533254"/>
            <a:ext cx="596732" cy="5690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j009809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4379" y="1497360"/>
            <a:ext cx="670482" cy="589661"/>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9"/>
          <p:cNvSpPr txBox="1">
            <a:spLocks noChangeArrowheads="1"/>
          </p:cNvSpPr>
          <p:nvPr/>
        </p:nvSpPr>
        <p:spPr bwMode="auto">
          <a:xfrm>
            <a:off x="225217" y="2093353"/>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Abraham</a:t>
            </a:r>
          </a:p>
        </p:txBody>
      </p:sp>
      <p:sp>
        <p:nvSpPr>
          <p:cNvPr id="26" name="Text Box 10"/>
          <p:cNvSpPr txBox="1">
            <a:spLocks noChangeArrowheads="1"/>
          </p:cNvSpPr>
          <p:nvPr/>
        </p:nvSpPr>
        <p:spPr bwMode="auto">
          <a:xfrm>
            <a:off x="6400020" y="2087021"/>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Jesus</a:t>
            </a:r>
          </a:p>
        </p:txBody>
      </p:sp>
      <p:sp>
        <p:nvSpPr>
          <p:cNvPr id="27" name="Text Box 12"/>
          <p:cNvSpPr txBox="1">
            <a:spLocks noChangeArrowheads="1"/>
          </p:cNvSpPr>
          <p:nvPr/>
        </p:nvSpPr>
        <p:spPr bwMode="auto">
          <a:xfrm>
            <a:off x="2013779" y="211961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Moses</a:t>
            </a:r>
          </a:p>
        </p:txBody>
      </p:sp>
      <p:sp>
        <p:nvSpPr>
          <p:cNvPr id="28" name="Text Box 13"/>
          <p:cNvSpPr txBox="1">
            <a:spLocks noChangeArrowheads="1"/>
          </p:cNvSpPr>
          <p:nvPr/>
        </p:nvSpPr>
        <p:spPr bwMode="auto">
          <a:xfrm>
            <a:off x="4888171" y="209624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Exile</a:t>
            </a:r>
          </a:p>
        </p:txBody>
      </p:sp>
      <p:sp>
        <p:nvSpPr>
          <p:cNvPr id="8" name="TextBox 7"/>
          <p:cNvSpPr txBox="1"/>
          <p:nvPr/>
        </p:nvSpPr>
        <p:spPr>
          <a:xfrm>
            <a:off x="287040" y="2289430"/>
            <a:ext cx="8611998" cy="2215991"/>
          </a:xfrm>
          <a:prstGeom prst="rect">
            <a:avLst/>
          </a:prstGeom>
          <a:noFill/>
        </p:spPr>
        <p:txBody>
          <a:bodyPr wrap="square" rtlCol="0">
            <a:spAutoFit/>
          </a:bodyPr>
          <a:lstStyle/>
          <a:p>
            <a:r>
              <a:rPr lang="en-GB" sz="2300" dirty="0">
                <a:solidFill>
                  <a:srgbClr val="0000FF"/>
                </a:solidFill>
                <a:effectLst>
                  <a:outerShdw blurRad="38100" dist="38100" dir="2700000" algn="tl">
                    <a:srgbClr val="000000">
                      <a:alpha val="43137"/>
                    </a:srgbClr>
                  </a:outerShdw>
                </a:effectLst>
              </a:rPr>
              <a:t>“Before she goes into labour, she gives birth; before the pains come upon her, she delivers a son. Who has ever heard of such a thing? Who has ever seen such things? Can a country be born in a day or a nation be brought forth in a moment? Yet no sooner is Zion in labour than she </a:t>
            </a:r>
          </a:p>
          <a:p>
            <a:r>
              <a:rPr lang="en-GB" sz="2300" dirty="0">
                <a:solidFill>
                  <a:srgbClr val="0000FF"/>
                </a:solidFill>
                <a:effectLst>
                  <a:outerShdw blurRad="38100" dist="38100" dir="2700000" algn="tl">
                    <a:srgbClr val="000000">
                      <a:alpha val="43137"/>
                    </a:srgbClr>
                  </a:outerShdw>
                </a:effectLst>
              </a:rPr>
              <a:t>                  gives birth to her children.” </a:t>
            </a:r>
            <a:r>
              <a:rPr lang="en-GB" sz="2300" i="1" dirty="0">
                <a:solidFill>
                  <a:srgbClr val="006600"/>
                </a:solidFill>
                <a:effectLst>
                  <a:outerShdw blurRad="38100" dist="38100" dir="2700000" algn="tl">
                    <a:srgbClr val="000000">
                      <a:alpha val="43137"/>
                    </a:srgbClr>
                  </a:outerShdw>
                </a:effectLst>
              </a:rPr>
              <a:t>Isaiah 66:7-8</a:t>
            </a:r>
            <a:br>
              <a:rPr lang="en-GB" sz="2300" i="1" dirty="0"/>
            </a:br>
            <a:r>
              <a:rPr lang="en-GB" sz="2300" dirty="0">
                <a:solidFill>
                  <a:srgbClr val="0000FF"/>
                </a:solidFill>
                <a:effectLst>
                  <a:outerShdw blurRad="38100" dist="38100" dir="2700000" algn="tl">
                    <a:srgbClr val="000000">
                      <a:alpha val="43137"/>
                    </a:srgbClr>
                  </a:outerShdw>
                </a:effectLst>
              </a:rPr>
              <a:t> </a:t>
            </a:r>
            <a:endParaRPr lang="en-GB" sz="2300" i="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8092698"/>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584775"/>
          </a:xfrm>
          <a:prstGeom prst="rect">
            <a:avLst/>
          </a:prstGeom>
          <a:noFill/>
        </p:spPr>
        <p:txBody>
          <a:bodyPr wrap="square" rtlCol="0">
            <a:spAutoFit/>
          </a:bodyPr>
          <a:lstStyle/>
          <a:p>
            <a:r>
              <a:rPr lang="en-GB" sz="3200" dirty="0">
                <a:solidFill>
                  <a:srgbClr val="FF0000"/>
                </a:solidFill>
                <a:effectLst>
                  <a:outerShdw blurRad="38100" dist="38100" dir="2700000" algn="tl">
                    <a:srgbClr val="000000">
                      <a:alpha val="43137"/>
                    </a:srgbClr>
                  </a:outerShdw>
                </a:effectLst>
              </a:rPr>
              <a:t>Do “return” prophecies refer to modern times?</a:t>
            </a:r>
          </a:p>
        </p:txBody>
      </p:sp>
      <p:sp>
        <p:nvSpPr>
          <p:cNvPr id="14" name="Text Box 11"/>
          <p:cNvSpPr txBox="1">
            <a:spLocks noChangeArrowheads="1"/>
          </p:cNvSpPr>
          <p:nvPr/>
        </p:nvSpPr>
        <p:spPr bwMode="auto">
          <a:xfrm>
            <a:off x="3536072" y="2100454"/>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David</a:t>
            </a:r>
          </a:p>
        </p:txBody>
      </p:sp>
      <p:sp>
        <p:nvSpPr>
          <p:cNvPr id="15" name="Line 2"/>
          <p:cNvSpPr>
            <a:spLocks noChangeShapeType="1"/>
          </p:cNvSpPr>
          <p:nvPr/>
        </p:nvSpPr>
        <p:spPr bwMode="auto">
          <a:xfrm>
            <a:off x="413538" y="114300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Text Box 3"/>
          <p:cNvSpPr txBox="1">
            <a:spLocks noChangeArrowheads="1"/>
          </p:cNvSpPr>
          <p:nvPr/>
        </p:nvSpPr>
        <p:spPr bwMode="auto">
          <a:xfrm>
            <a:off x="287040" y="1249184"/>
            <a:ext cx="883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2000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0                   500 </a:t>
            </a:r>
            <a:r>
              <a:rPr lang="en-GB" altLang="en-US" sz="1000" b="1" dirty="0">
                <a:solidFill>
                  <a:srgbClr val="FF0000"/>
                </a:solidFill>
                <a:latin typeface="Century Gothic" panose="020B0502020202020204" pitchFamily="34" charset="0"/>
                <a:cs typeface="Times New Roman" pitchFamily="18" charset="0"/>
              </a:rPr>
              <a:t>CE</a:t>
            </a:r>
          </a:p>
        </p:txBody>
      </p:sp>
      <p:pic>
        <p:nvPicPr>
          <p:cNvPr id="20" name="Picture 4" descr="j0129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9529" y="1566862"/>
            <a:ext cx="647700" cy="6254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OABSA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538" y="1533254"/>
            <a:ext cx="427204" cy="5863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ODVCD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6804" y="1529078"/>
            <a:ext cx="286296" cy="5713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j01561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9405" y="1533254"/>
            <a:ext cx="596732" cy="5690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j009809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4379" y="1497360"/>
            <a:ext cx="670482" cy="589661"/>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9"/>
          <p:cNvSpPr txBox="1">
            <a:spLocks noChangeArrowheads="1"/>
          </p:cNvSpPr>
          <p:nvPr/>
        </p:nvSpPr>
        <p:spPr bwMode="auto">
          <a:xfrm>
            <a:off x="225217" y="2093353"/>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Abraham</a:t>
            </a:r>
          </a:p>
        </p:txBody>
      </p:sp>
      <p:sp>
        <p:nvSpPr>
          <p:cNvPr id="26" name="Text Box 10"/>
          <p:cNvSpPr txBox="1">
            <a:spLocks noChangeArrowheads="1"/>
          </p:cNvSpPr>
          <p:nvPr/>
        </p:nvSpPr>
        <p:spPr bwMode="auto">
          <a:xfrm>
            <a:off x="6400020" y="2087021"/>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Jesus</a:t>
            </a:r>
          </a:p>
        </p:txBody>
      </p:sp>
      <p:sp>
        <p:nvSpPr>
          <p:cNvPr id="27" name="Text Box 12"/>
          <p:cNvSpPr txBox="1">
            <a:spLocks noChangeArrowheads="1"/>
          </p:cNvSpPr>
          <p:nvPr/>
        </p:nvSpPr>
        <p:spPr bwMode="auto">
          <a:xfrm>
            <a:off x="2013779" y="211961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Moses</a:t>
            </a:r>
          </a:p>
        </p:txBody>
      </p:sp>
      <p:sp>
        <p:nvSpPr>
          <p:cNvPr id="28" name="Text Box 13"/>
          <p:cNvSpPr txBox="1">
            <a:spLocks noChangeArrowheads="1"/>
          </p:cNvSpPr>
          <p:nvPr/>
        </p:nvSpPr>
        <p:spPr bwMode="auto">
          <a:xfrm>
            <a:off x="4888171" y="209624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Exile</a:t>
            </a:r>
          </a:p>
        </p:txBody>
      </p:sp>
      <p:sp>
        <p:nvSpPr>
          <p:cNvPr id="8" name="TextBox 7"/>
          <p:cNvSpPr txBox="1"/>
          <p:nvPr/>
        </p:nvSpPr>
        <p:spPr>
          <a:xfrm>
            <a:off x="287040" y="2366374"/>
            <a:ext cx="8611998" cy="2308324"/>
          </a:xfrm>
          <a:prstGeom prst="rect">
            <a:avLst/>
          </a:prstGeom>
          <a:noFill/>
        </p:spPr>
        <p:txBody>
          <a:bodyPr wrap="square" rtlCol="0">
            <a:spAutoFit/>
          </a:bodyPr>
          <a:lstStyle/>
          <a:p>
            <a:pPr algn="ctr"/>
            <a:r>
              <a:rPr lang="en-GB" sz="2000" dirty="0">
                <a:solidFill>
                  <a:srgbClr val="0000FF"/>
                </a:solidFill>
                <a:effectLst>
                  <a:outerShdw blurRad="38100" dist="38100" dir="2700000" algn="tl">
                    <a:srgbClr val="000000">
                      <a:alpha val="43137"/>
                    </a:srgbClr>
                  </a:outerShdw>
                </a:effectLst>
              </a:rPr>
              <a:t>“Then it will happen on that day that the Lord will again recover the second time with His hand the remnant of His people, who will remain, from Assyria, Egypt, </a:t>
            </a:r>
            <a:r>
              <a:rPr lang="en-GB" sz="2000" dirty="0" err="1">
                <a:solidFill>
                  <a:srgbClr val="0000FF"/>
                </a:solidFill>
                <a:effectLst>
                  <a:outerShdw blurRad="38100" dist="38100" dir="2700000" algn="tl">
                    <a:srgbClr val="000000">
                      <a:alpha val="43137"/>
                    </a:srgbClr>
                  </a:outerShdw>
                </a:effectLst>
              </a:rPr>
              <a:t>Pathros</a:t>
            </a:r>
            <a:r>
              <a:rPr lang="en-GB" sz="2000" dirty="0">
                <a:solidFill>
                  <a:srgbClr val="0000FF"/>
                </a:solidFill>
                <a:effectLst>
                  <a:outerShdw blurRad="38100" dist="38100" dir="2700000" algn="tl">
                    <a:srgbClr val="000000">
                      <a:alpha val="43137"/>
                    </a:srgbClr>
                  </a:outerShdw>
                </a:effectLst>
              </a:rPr>
              <a:t>, Cush, Elam, Shinar, </a:t>
            </a:r>
            <a:r>
              <a:rPr lang="en-GB" sz="2000" dirty="0" err="1">
                <a:solidFill>
                  <a:srgbClr val="0000FF"/>
                </a:solidFill>
                <a:effectLst>
                  <a:outerShdw blurRad="38100" dist="38100" dir="2700000" algn="tl">
                    <a:srgbClr val="000000">
                      <a:alpha val="43137"/>
                    </a:srgbClr>
                  </a:outerShdw>
                </a:effectLst>
              </a:rPr>
              <a:t>Hamath</a:t>
            </a:r>
            <a:r>
              <a:rPr lang="en-GB" sz="2000" dirty="0">
                <a:solidFill>
                  <a:srgbClr val="0000FF"/>
                </a:solidFill>
                <a:effectLst>
                  <a:outerShdw blurRad="38100" dist="38100" dir="2700000" algn="tl">
                    <a:srgbClr val="000000">
                      <a:alpha val="43137"/>
                    </a:srgbClr>
                  </a:outerShdw>
                </a:effectLst>
              </a:rPr>
              <a:t>, and from the islands of the sea. And He will lift up a standard for the nations, and will assemble the banished ones of Israel, and will gather the dispersed of Judah from the four corners of the earth.”                    </a:t>
            </a:r>
            <a:r>
              <a:rPr lang="en-GB" sz="2000" i="1" dirty="0">
                <a:solidFill>
                  <a:srgbClr val="006600"/>
                </a:solidFill>
                <a:effectLst>
                  <a:outerShdw blurRad="38100" dist="38100" dir="2700000" algn="tl">
                    <a:srgbClr val="000000">
                      <a:alpha val="43137"/>
                    </a:srgbClr>
                  </a:outerShdw>
                </a:effectLst>
              </a:rPr>
              <a:t>Isaiah 11 </a:t>
            </a:r>
            <a:r>
              <a:rPr lang="en-GB" sz="2000" i="1" baseline="30000" dirty="0">
                <a:solidFill>
                  <a:srgbClr val="006600"/>
                </a:solidFill>
                <a:effectLst>
                  <a:outerShdw blurRad="38100" dist="38100" dir="2700000" algn="tl">
                    <a:srgbClr val="000000">
                      <a:alpha val="43137"/>
                    </a:srgbClr>
                  </a:outerShdw>
                </a:effectLst>
              </a:rPr>
              <a:t>11,</a:t>
            </a:r>
            <a:r>
              <a:rPr lang="en-GB" sz="2000" i="1" dirty="0">
                <a:solidFill>
                  <a:srgbClr val="006600"/>
                </a:solidFill>
                <a:effectLst>
                  <a:outerShdw blurRad="38100" dist="38100" dir="2700000" algn="tl">
                    <a:srgbClr val="000000">
                      <a:alpha val="43137"/>
                    </a:srgbClr>
                  </a:outerShdw>
                </a:effectLst>
              </a:rPr>
              <a:t> </a:t>
            </a:r>
            <a:r>
              <a:rPr lang="en-GB" sz="2000" i="1" baseline="30000" dirty="0">
                <a:solidFill>
                  <a:srgbClr val="006600"/>
                </a:solidFill>
                <a:effectLst>
                  <a:outerShdw blurRad="38100" dist="38100" dir="2700000" algn="tl">
                    <a:srgbClr val="000000">
                      <a:alpha val="43137"/>
                    </a:srgbClr>
                  </a:outerShdw>
                </a:effectLst>
              </a:rPr>
              <a:t>12</a:t>
            </a:r>
            <a:br>
              <a:rPr lang="en-GB" sz="2000" i="1" dirty="0">
                <a:solidFill>
                  <a:srgbClr val="006600"/>
                </a:solidFill>
                <a:effectLst>
                  <a:outerShdw blurRad="38100" dist="38100" dir="2700000" algn="tl">
                    <a:srgbClr val="000000">
                      <a:alpha val="43137"/>
                    </a:srgbClr>
                  </a:outerShdw>
                </a:effectLst>
              </a:rPr>
            </a:br>
            <a:r>
              <a:rPr lang="en-GB" sz="2000" dirty="0">
                <a:solidFill>
                  <a:srgbClr val="0000FF"/>
                </a:solidFill>
                <a:effectLst>
                  <a:outerShdw blurRad="38100" dist="38100" dir="2700000" algn="tl">
                    <a:srgbClr val="000000">
                      <a:alpha val="43137"/>
                    </a:srgbClr>
                  </a:outerShdw>
                </a:effectLst>
              </a:rPr>
              <a:t> </a:t>
            </a:r>
            <a:endParaRPr lang="en-GB" sz="2000" i="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5429471"/>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14" name="Picture 2" descr="jewishboy smiley, jewish smiley, jew smiley, holiday smi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65" y="1225373"/>
            <a:ext cx="1389379" cy="22258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510" y="3233783"/>
            <a:ext cx="1555087" cy="307777"/>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20" name="Donut 19"/>
          <p:cNvSpPr/>
          <p:nvPr/>
        </p:nvSpPr>
        <p:spPr>
          <a:xfrm>
            <a:off x="791580"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894784" y="922741"/>
            <a:ext cx="2605208" cy="2677656"/>
          </a:xfrm>
          <a:prstGeom prst="rect">
            <a:avLst/>
          </a:prstGeom>
          <a:noFill/>
        </p:spPr>
        <p:txBody>
          <a:bodyPr wrap="square" rtlCol="0">
            <a:spAutoFit/>
          </a:bodyPr>
          <a:lstStyle/>
          <a:p>
            <a:pPr algn="ctr">
              <a:spcBef>
                <a:spcPts val="600"/>
              </a:spcBef>
            </a:pPr>
            <a:r>
              <a:rPr lang="en-GB" sz="2400" dirty="0">
                <a:solidFill>
                  <a:srgbClr val="0000FF"/>
                </a:solidFill>
                <a:effectLst>
                  <a:outerShdw blurRad="38100" dist="38100" dir="2700000" algn="tl">
                    <a:srgbClr val="000000">
                      <a:alpha val="43137"/>
                    </a:srgbClr>
                  </a:outerShdw>
                </a:effectLst>
              </a:rPr>
              <a:t>Specific references to a </a:t>
            </a:r>
            <a:r>
              <a:rPr lang="en-GB" sz="2400" u="sng" dirty="0">
                <a:solidFill>
                  <a:srgbClr val="0000FF"/>
                </a:solidFill>
                <a:effectLst>
                  <a:outerShdw blurRad="38100" dist="38100" dir="2700000" algn="tl">
                    <a:srgbClr val="000000">
                      <a:alpha val="43137"/>
                    </a:srgbClr>
                  </a:outerShdw>
                </a:effectLst>
              </a:rPr>
              <a:t>second</a:t>
            </a:r>
            <a:r>
              <a:rPr lang="en-GB" sz="2400" dirty="0">
                <a:solidFill>
                  <a:srgbClr val="0000FF"/>
                </a:solidFill>
                <a:effectLst>
                  <a:outerShdw blurRad="38100" dist="38100" dir="2700000" algn="tl">
                    <a:srgbClr val="000000">
                      <a:alpha val="43137"/>
                    </a:srgbClr>
                  </a:outerShdw>
                </a:effectLst>
              </a:rPr>
              <a:t> return, in </a:t>
            </a:r>
            <a:r>
              <a:rPr lang="en-GB" sz="2400" u="sng" dirty="0">
                <a:solidFill>
                  <a:srgbClr val="0000FF"/>
                </a:solidFill>
                <a:effectLst>
                  <a:outerShdw blurRad="38100" dist="38100" dir="2700000" algn="tl">
                    <a:srgbClr val="000000">
                      <a:alpha val="43137"/>
                    </a:srgbClr>
                  </a:outerShdw>
                </a:effectLst>
              </a:rPr>
              <a:t>one</a:t>
            </a:r>
            <a:r>
              <a:rPr lang="en-GB" sz="2400" dirty="0">
                <a:solidFill>
                  <a:srgbClr val="0000FF"/>
                </a:solidFill>
                <a:effectLst>
                  <a:outerShdw blurRad="38100" dist="38100" dir="2700000" algn="tl">
                    <a:srgbClr val="000000">
                      <a:alpha val="43137"/>
                    </a:srgbClr>
                  </a:outerShdw>
                </a:effectLst>
              </a:rPr>
              <a:t> day, and from the </a:t>
            </a:r>
            <a:r>
              <a:rPr lang="en-GB" sz="2400" u="sng" dirty="0">
                <a:solidFill>
                  <a:srgbClr val="0000FF"/>
                </a:solidFill>
                <a:effectLst>
                  <a:outerShdw blurRad="38100" dist="38100" dir="2700000" algn="tl">
                    <a:srgbClr val="000000">
                      <a:alpha val="43137"/>
                    </a:srgbClr>
                  </a:outerShdw>
                </a:effectLst>
              </a:rPr>
              <a:t>four corners</a:t>
            </a:r>
            <a:r>
              <a:rPr lang="en-GB" sz="2400" dirty="0">
                <a:solidFill>
                  <a:srgbClr val="0000FF"/>
                </a:solidFill>
                <a:effectLst>
                  <a:outerShdw blurRad="38100" dist="38100" dir="2700000" algn="tl">
                    <a:srgbClr val="000000">
                      <a:alpha val="43137"/>
                    </a:srgbClr>
                  </a:outerShdw>
                </a:effectLst>
              </a:rPr>
              <a:t> of the earth </a:t>
            </a:r>
            <a:r>
              <a:rPr lang="en-GB" sz="2400" i="1" dirty="0">
                <a:solidFill>
                  <a:srgbClr val="0000FF"/>
                </a:solidFill>
                <a:effectLst>
                  <a:outerShdw blurRad="38100" dist="38100" dir="2700000" algn="tl">
                    <a:srgbClr val="000000">
                      <a:alpha val="43137"/>
                    </a:srgbClr>
                  </a:outerShdw>
                </a:effectLst>
              </a:rPr>
              <a:t>must</a:t>
            </a:r>
            <a:r>
              <a:rPr lang="en-GB" sz="2400" dirty="0">
                <a:solidFill>
                  <a:srgbClr val="0000FF"/>
                </a:solidFill>
                <a:effectLst>
                  <a:outerShdw blurRad="38100" dist="38100" dir="2700000" algn="tl">
                    <a:srgbClr val="000000">
                      <a:alpha val="43137"/>
                    </a:srgbClr>
                  </a:outerShdw>
                </a:effectLst>
              </a:rPr>
              <a:t> mean the return of 1948</a:t>
            </a:r>
            <a:endParaRPr lang="en-GB" sz="2800" dirty="0">
              <a:solidFill>
                <a:srgbClr val="0000FF"/>
              </a:solidFill>
              <a:effectLst>
                <a:outerShdw blurRad="38100" dist="38100" dir="2700000" algn="tl">
                  <a:srgbClr val="000000">
                    <a:alpha val="43137"/>
                  </a:srgbClr>
                </a:outerShdw>
              </a:effectLst>
            </a:endParaRPr>
          </a:p>
        </p:txBody>
      </p:sp>
      <p:sp>
        <p:nvSpPr>
          <p:cNvPr id="11" name="TextBox 10"/>
          <p:cNvSpPr txBox="1"/>
          <p:nvPr/>
        </p:nvSpPr>
        <p:spPr>
          <a:xfrm>
            <a:off x="464365" y="242828"/>
            <a:ext cx="7996067" cy="584775"/>
          </a:xfrm>
          <a:prstGeom prst="rect">
            <a:avLst/>
          </a:prstGeom>
          <a:noFill/>
        </p:spPr>
        <p:txBody>
          <a:bodyPr wrap="square" rtlCol="0">
            <a:spAutoFit/>
          </a:bodyPr>
          <a:lstStyle/>
          <a:p>
            <a:r>
              <a:rPr lang="en-GB" sz="3200" dirty="0">
                <a:solidFill>
                  <a:srgbClr val="FF0000"/>
                </a:solidFill>
                <a:effectLst>
                  <a:outerShdw blurRad="38100" dist="38100" dir="2700000" algn="tl">
                    <a:srgbClr val="000000">
                      <a:alpha val="43137"/>
                    </a:srgbClr>
                  </a:outerShdw>
                </a:effectLst>
              </a:rPr>
              <a:t>Do “return” prophecies refer to modern times?</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3971" y="1404544"/>
            <a:ext cx="1301190" cy="1313583"/>
          </a:xfrm>
          <a:prstGeom prst="rect">
            <a:avLst/>
          </a:prstGeom>
        </p:spPr>
      </p:pic>
      <p:sp>
        <p:nvSpPr>
          <p:cNvPr id="13" name="TextBox 12"/>
          <p:cNvSpPr txBox="1"/>
          <p:nvPr/>
        </p:nvSpPr>
        <p:spPr>
          <a:xfrm>
            <a:off x="7303971" y="2718127"/>
            <a:ext cx="1290850"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6" name="Donut 15"/>
          <p:cNvSpPr/>
          <p:nvPr/>
        </p:nvSpPr>
        <p:spPr>
          <a:xfrm>
            <a:off x="7595537"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4698763" y="922741"/>
            <a:ext cx="2605208" cy="2677656"/>
          </a:xfrm>
          <a:prstGeom prst="rect">
            <a:avLst/>
          </a:prstGeom>
          <a:noFill/>
        </p:spPr>
        <p:txBody>
          <a:bodyPr wrap="square" rtlCol="0">
            <a:spAutoFit/>
          </a:bodyPr>
          <a:lstStyle/>
          <a:p>
            <a:pPr algn="ctr">
              <a:spcBef>
                <a:spcPts val="600"/>
              </a:spcBef>
            </a:pPr>
            <a:r>
              <a:rPr lang="en-GB" sz="2400" dirty="0">
                <a:solidFill>
                  <a:srgbClr val="0000FF"/>
                </a:solidFill>
                <a:effectLst>
                  <a:outerShdw blurRad="38100" dist="38100" dir="2700000" algn="tl">
                    <a:srgbClr val="000000">
                      <a:alpha val="43137"/>
                    </a:srgbClr>
                  </a:outerShdw>
                </a:effectLst>
              </a:rPr>
              <a:t>Maybe – but this doesn’t mean that the original conditional covenant is no longer valid. Treat us with kindness!</a:t>
            </a:r>
            <a:endParaRPr lang="en-GB"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43846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up)">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wipe(up)">
                                      <p:cBhvr>
                                        <p:cTn id="3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3" grpId="0" uiExpand="1" build="p"/>
      <p:bldP spid="13" grpId="0"/>
      <p:bldP spid="16" grpId="0" animBg="1"/>
      <p:bldP spid="1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How do people understand it all?</a:t>
            </a:r>
          </a:p>
        </p:txBody>
      </p:sp>
      <p:pic>
        <p:nvPicPr>
          <p:cNvPr id="14" name="Picture 2" descr="jewishboy smiley, jewish smiley, jew smiley, holiday smi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65" y="1225373"/>
            <a:ext cx="1389379" cy="22258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510" y="3233783"/>
            <a:ext cx="1555087" cy="307777"/>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Zionist Zack</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20" name="Donut 19"/>
          <p:cNvSpPr/>
          <p:nvPr/>
        </p:nvSpPr>
        <p:spPr>
          <a:xfrm>
            <a:off x="791580" y="1125105"/>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7364" y="487302"/>
            <a:ext cx="486135" cy="1275606"/>
          </a:xfrm>
          <a:prstGeom prst="rect">
            <a:avLst/>
          </a:prstGeom>
        </p:spPr>
      </p:pic>
      <p:sp>
        <p:nvSpPr>
          <p:cNvPr id="3" name="TextBox 2"/>
          <p:cNvSpPr txBox="1"/>
          <p:nvPr/>
        </p:nvSpPr>
        <p:spPr>
          <a:xfrm>
            <a:off x="1894784" y="922741"/>
            <a:ext cx="6912768" cy="4001095"/>
          </a:xfrm>
          <a:prstGeom prst="rect">
            <a:avLst/>
          </a:prstGeom>
          <a:noFill/>
        </p:spPr>
        <p:txBody>
          <a:bodyPr wrap="square" rtlCol="0">
            <a:spAutoFit/>
          </a:bodyPr>
          <a:lstStyle/>
          <a:p>
            <a:pPr marL="457200" indent="-457200">
              <a:spcBef>
                <a:spcPts val="4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we were given the Land again by a                 miracle</a:t>
            </a:r>
          </a:p>
          <a:p>
            <a:pPr marL="457200" indent="-457200">
              <a:spcBef>
                <a:spcPts val="4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all promises are now fulfilled</a:t>
            </a:r>
          </a:p>
          <a:p>
            <a:pPr marL="457200" indent="-457200">
              <a:spcBef>
                <a:spcPts val="4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this is the only place where we can be safe</a:t>
            </a:r>
          </a:p>
          <a:p>
            <a:pPr marL="457200" indent="-457200">
              <a:spcBef>
                <a:spcPts val="4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Arabs can go and live in Arab countries</a:t>
            </a:r>
          </a:p>
          <a:p>
            <a:pPr marL="457200" indent="-457200">
              <a:spcBef>
                <a:spcPts val="4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we must be able to defend ourselves</a:t>
            </a:r>
          </a:p>
          <a:p>
            <a:pPr marL="457200" indent="-457200">
              <a:spcBef>
                <a:spcPts val="4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we will not tolerate terrorism</a:t>
            </a:r>
          </a:p>
          <a:p>
            <a:pPr marL="457200" indent="-457200">
              <a:spcBef>
                <a:spcPts val="600"/>
              </a:spcBef>
              <a:buFont typeface="Wingdings" panose="05000000000000000000" pitchFamily="2" charset="2"/>
              <a:buChar char="§"/>
            </a:pPr>
            <a:endParaRPr lang="en-GB"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8985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left)">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left)">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left)">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2014" y="483518"/>
            <a:ext cx="767736" cy="65175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15" y="483518"/>
            <a:ext cx="1608088" cy="1135810"/>
          </a:xfrm>
          <a:prstGeom prst="rect">
            <a:avLst/>
          </a:prstGeom>
        </p:spPr>
      </p:pic>
      <p:pic>
        <p:nvPicPr>
          <p:cNvPr id="2050" name="Picture 2" descr="http://www.jpost.com/HttpHandlers/ShowImage.ashx?ID=3226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751" y="483518"/>
            <a:ext cx="5290866" cy="3699418"/>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932449"/>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How do people understand it all?</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7364" y="487302"/>
            <a:ext cx="486135" cy="1275606"/>
          </a:xfrm>
          <a:prstGeom prst="rect">
            <a:avLst/>
          </a:prstGeom>
        </p:spPr>
      </p:pic>
      <p:sp>
        <p:nvSpPr>
          <p:cNvPr id="3" name="TextBox 2"/>
          <p:cNvSpPr txBox="1"/>
          <p:nvPr/>
        </p:nvSpPr>
        <p:spPr>
          <a:xfrm>
            <a:off x="1901640" y="967109"/>
            <a:ext cx="7062848" cy="3547125"/>
          </a:xfrm>
          <a:prstGeom prst="rect">
            <a:avLst/>
          </a:prstGeom>
          <a:noFill/>
        </p:spPr>
        <p:txBody>
          <a:bodyPr wrap="square" rtlCol="0">
            <a:spAutoFit/>
          </a:bodyPr>
          <a:lstStyle/>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most Israelis are not religious</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promises to Israel are fulfilled in Jesus                                  </a:t>
            </a:r>
            <a:r>
              <a:rPr lang="en-GB" sz="1600" dirty="0">
                <a:solidFill>
                  <a:srgbClr val="0000FF"/>
                </a:solidFill>
                <a:effectLst>
                  <a:outerShdw blurRad="38100" dist="38100" dir="2700000" algn="tl">
                    <a:srgbClr val="000000">
                      <a:alpha val="43137"/>
                    </a:srgbClr>
                  </a:outerShdw>
                </a:effectLst>
              </a:rPr>
              <a:t>Land &gt; Kingdom, Temple &gt; Body of Christ, Sacrifice &gt; Jesus – New Covenant</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Jesus rejected restoration of the Land  </a:t>
            </a:r>
            <a:r>
              <a:rPr lang="en-GB" b="1" dirty="0">
                <a:solidFill>
                  <a:srgbClr val="006600"/>
                </a:solidFill>
                <a:effectLst>
                  <a:outerShdw blurRad="38100" dist="38100" dir="2700000" algn="tl">
                    <a:srgbClr val="000000">
                      <a:alpha val="43137"/>
                    </a:srgbClr>
                  </a:outerShdw>
                </a:effectLst>
              </a:rPr>
              <a:t>Acts 1 </a:t>
            </a:r>
            <a:r>
              <a:rPr lang="en-GB" b="1" baseline="30000" dirty="0">
                <a:solidFill>
                  <a:srgbClr val="006600"/>
                </a:solidFill>
                <a:effectLst>
                  <a:outerShdw blurRad="38100" dist="38100" dir="2700000" algn="tl">
                    <a:srgbClr val="000000">
                      <a:alpha val="43137"/>
                    </a:srgbClr>
                  </a:outerShdw>
                </a:effectLst>
              </a:rPr>
              <a:t>6,7</a:t>
            </a:r>
            <a:endParaRPr lang="en-GB" sz="2800" dirty="0">
              <a:solidFill>
                <a:srgbClr val="0000FF"/>
              </a:solidFill>
              <a:effectLst>
                <a:outerShdw blurRad="38100" dist="38100" dir="2700000" algn="tl">
                  <a:srgbClr val="000000">
                    <a:alpha val="43137"/>
                  </a:srgbClr>
                </a:outerShdw>
              </a:effectLst>
            </a:endParaRPr>
          </a:p>
          <a:p>
            <a:pPr marL="457200" indent="-457200">
              <a:spcBef>
                <a:spcPts val="300"/>
              </a:spcBef>
              <a:buFont typeface="Wingdings" panose="05000000000000000000" pitchFamily="2" charset="2"/>
              <a:buChar char="§"/>
            </a:pPr>
            <a:r>
              <a:rPr lang="en-GB" sz="2800" i="1" dirty="0">
                <a:solidFill>
                  <a:srgbClr val="0000FF"/>
                </a:solidFill>
                <a:effectLst>
                  <a:outerShdw blurRad="38100" dist="38100" dir="2700000" algn="tl">
                    <a:srgbClr val="000000">
                      <a:alpha val="43137"/>
                    </a:srgbClr>
                  </a:outerShdw>
                </a:effectLst>
              </a:rPr>
              <a:t>all</a:t>
            </a:r>
            <a:r>
              <a:rPr lang="en-GB" sz="2800" dirty="0">
                <a:solidFill>
                  <a:srgbClr val="0000FF"/>
                </a:solidFill>
                <a:effectLst>
                  <a:outerShdw blurRad="38100" dist="38100" dir="2700000" algn="tl">
                    <a:srgbClr val="000000">
                      <a:alpha val="43137"/>
                    </a:srgbClr>
                  </a:outerShdw>
                </a:effectLst>
              </a:rPr>
              <a:t> inherit from Abraham  </a:t>
            </a:r>
            <a:r>
              <a:rPr lang="en-GB" b="1" dirty="0">
                <a:solidFill>
                  <a:srgbClr val="006600"/>
                </a:solidFill>
                <a:effectLst>
                  <a:outerShdw blurRad="38100" dist="38100" dir="2700000" algn="tl">
                    <a:srgbClr val="000000">
                      <a:alpha val="43137"/>
                    </a:srgbClr>
                  </a:outerShdw>
                </a:effectLst>
              </a:rPr>
              <a:t>Galatians 3 </a:t>
            </a:r>
            <a:r>
              <a:rPr lang="en-GB" b="1" baseline="30000" dirty="0">
                <a:solidFill>
                  <a:srgbClr val="006600"/>
                </a:solidFill>
                <a:effectLst>
                  <a:outerShdw blurRad="38100" dist="38100" dir="2700000" algn="tl">
                    <a:srgbClr val="000000">
                      <a:alpha val="43137"/>
                    </a:srgbClr>
                  </a:outerShdw>
                </a:effectLst>
              </a:rPr>
              <a:t>29</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our DNA is more Semitic than Jews</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we deserve our own State – or equality                in one State</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365" y="1558154"/>
            <a:ext cx="1301190" cy="1313583"/>
          </a:xfrm>
          <a:prstGeom prst="rect">
            <a:avLst/>
          </a:prstGeom>
        </p:spPr>
      </p:pic>
      <p:sp>
        <p:nvSpPr>
          <p:cNvPr id="12" name="TextBox 11"/>
          <p:cNvSpPr txBox="1"/>
          <p:nvPr/>
        </p:nvSpPr>
        <p:spPr>
          <a:xfrm>
            <a:off x="469535" y="2921103"/>
            <a:ext cx="1290850" cy="523220"/>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Palestinian Pete</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sp>
        <p:nvSpPr>
          <p:cNvPr id="13" name="Donut 12"/>
          <p:cNvSpPr/>
          <p:nvPr/>
        </p:nvSpPr>
        <p:spPr>
          <a:xfrm>
            <a:off x="751598" y="1375218"/>
            <a:ext cx="708703" cy="121389"/>
          </a:xfrm>
          <a:prstGeom prst="donut">
            <a:avLst/>
          </a:prstGeom>
          <a:solidFill>
            <a:srgbClr val="FFFF00"/>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18707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996634"/>
            <a:ext cx="2205204" cy="30872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2184324"/>
            <a:ext cx="2124434" cy="2124434"/>
          </a:xfrm>
          <a:prstGeom prst="rect">
            <a:avLst/>
          </a:prstGeom>
        </p:spPr>
      </p:pic>
      <p:pic>
        <p:nvPicPr>
          <p:cNvPr id="1026" name="Picture 2" descr="Bible Character Clip Art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How do people understand it all?</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7364" y="487302"/>
            <a:ext cx="486135" cy="1275606"/>
          </a:xfrm>
          <a:prstGeom prst="rect">
            <a:avLst/>
          </a:prstGeom>
        </p:spPr>
      </p:pic>
      <p:sp>
        <p:nvSpPr>
          <p:cNvPr id="6" name="TextBox 5"/>
          <p:cNvSpPr txBox="1"/>
          <p:nvPr/>
        </p:nvSpPr>
        <p:spPr>
          <a:xfrm>
            <a:off x="611560" y="1347614"/>
            <a:ext cx="5112568" cy="1384995"/>
          </a:xfrm>
          <a:prstGeom prst="rect">
            <a:avLst/>
          </a:prstGeom>
          <a:noFill/>
        </p:spPr>
        <p:txBody>
          <a:bodyPr wrap="square" rtlCol="0">
            <a:spAutoFit/>
          </a:bodyPr>
          <a:lstStyle/>
          <a:p>
            <a:pPr>
              <a:spcBef>
                <a:spcPts val="600"/>
              </a:spcBef>
            </a:pPr>
            <a:r>
              <a:rPr lang="en-GB" sz="2800" dirty="0">
                <a:solidFill>
                  <a:srgbClr val="0000FF"/>
                </a:solidFill>
                <a:effectLst>
                  <a:outerShdw blurRad="38100" dist="38100" dir="2700000" algn="tl">
                    <a:srgbClr val="000000">
                      <a:alpha val="43137"/>
                    </a:srgbClr>
                  </a:outerShdw>
                </a:effectLst>
              </a:rPr>
              <a:t>finally … some do not approach these questions from the authority of the Bible …</a:t>
            </a:r>
          </a:p>
        </p:txBody>
      </p:sp>
    </p:spTree>
    <p:extLst>
      <p:ext uri="{BB962C8B-B14F-4D97-AF65-F5344CB8AC3E}">
        <p14:creationId xmlns:p14="http://schemas.microsoft.com/office/powerpoint/2010/main" val="25911939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How do people understand it all?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364" y="487302"/>
            <a:ext cx="486135" cy="1275606"/>
          </a:xfrm>
          <a:prstGeom prst="rect">
            <a:avLst/>
          </a:prstGeom>
        </p:spPr>
      </p:pic>
      <p:sp>
        <p:nvSpPr>
          <p:cNvPr id="3" name="TextBox 2"/>
          <p:cNvSpPr txBox="1"/>
          <p:nvPr/>
        </p:nvSpPr>
        <p:spPr>
          <a:xfrm>
            <a:off x="1835745" y="872206"/>
            <a:ext cx="6912768" cy="3770263"/>
          </a:xfrm>
          <a:prstGeom prst="rect">
            <a:avLst/>
          </a:prstGeom>
          <a:noFill/>
        </p:spPr>
        <p:txBody>
          <a:bodyPr wrap="square" rtlCol="0">
            <a:spAutoFit/>
          </a:bodyPr>
          <a:lstStyle/>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all territory Allah has given us should                   then be ours for all time</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all Muslims should help defend us when we are attacked</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we have lived here peacefully for very many years, alongside Christians and Jews</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we deserve our own State – or full                  equality in one State</a:t>
            </a:r>
          </a:p>
        </p:txBody>
      </p:sp>
      <p:sp>
        <p:nvSpPr>
          <p:cNvPr id="12" name="TextBox 11"/>
          <p:cNvSpPr txBox="1"/>
          <p:nvPr/>
        </p:nvSpPr>
        <p:spPr>
          <a:xfrm>
            <a:off x="469535" y="2921103"/>
            <a:ext cx="1290850" cy="738664"/>
          </a:xfrm>
          <a:prstGeom prst="rect">
            <a:avLst/>
          </a:prstGeom>
          <a:noFill/>
        </p:spPr>
        <p:txBody>
          <a:bodyPr wrap="square" rtlCol="0">
            <a:spAutoFit/>
          </a:bodyPr>
          <a:lstStyle/>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Moderate Muslim Mahmoud</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532" y="1125105"/>
            <a:ext cx="1484856" cy="1768564"/>
          </a:xfrm>
          <a:prstGeom prst="rect">
            <a:avLst/>
          </a:prstGeom>
        </p:spPr>
      </p:pic>
    </p:spTree>
    <p:extLst>
      <p:ext uri="{BB962C8B-B14F-4D97-AF65-F5344CB8AC3E}">
        <p14:creationId xmlns:p14="http://schemas.microsoft.com/office/powerpoint/2010/main" val="35722058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How do people understand it all?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364" y="487302"/>
            <a:ext cx="486135" cy="1275606"/>
          </a:xfrm>
          <a:prstGeom prst="rect">
            <a:avLst/>
          </a:prstGeom>
        </p:spPr>
      </p:pic>
      <p:sp>
        <p:nvSpPr>
          <p:cNvPr id="3" name="TextBox 2"/>
          <p:cNvSpPr txBox="1"/>
          <p:nvPr/>
        </p:nvSpPr>
        <p:spPr>
          <a:xfrm>
            <a:off x="1892482" y="996768"/>
            <a:ext cx="6912768" cy="3339376"/>
          </a:xfrm>
          <a:prstGeom prst="rect">
            <a:avLst/>
          </a:prstGeom>
          <a:noFill/>
        </p:spPr>
        <p:txBody>
          <a:bodyPr wrap="square" rtlCol="0">
            <a:spAutoFit/>
          </a:bodyPr>
          <a:lstStyle/>
          <a:p>
            <a:pPr marL="457200" indent="-457200">
              <a:spcBef>
                <a:spcPts val="6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all territory Allah has given us should                   then be ours for all time</a:t>
            </a:r>
          </a:p>
          <a:p>
            <a:pPr marL="457200" indent="-457200">
              <a:spcBef>
                <a:spcPts val="6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we will fight to defend the </a:t>
            </a:r>
            <a:r>
              <a:rPr lang="en-GB" sz="2800" dirty="0" err="1">
                <a:solidFill>
                  <a:srgbClr val="0000FF"/>
                </a:solidFill>
                <a:effectLst>
                  <a:outerShdw blurRad="38100" dist="38100" dir="2700000" algn="tl">
                    <a:srgbClr val="000000">
                      <a:alpha val="43137"/>
                    </a:srgbClr>
                  </a:outerShdw>
                </a:effectLst>
              </a:rPr>
              <a:t>Ummah</a:t>
            </a:r>
            <a:r>
              <a:rPr lang="en-GB" sz="2800" dirty="0">
                <a:solidFill>
                  <a:srgbClr val="0000FF"/>
                </a:solidFill>
                <a:effectLst>
                  <a:outerShdw blurRad="38100" dist="38100" dir="2700000" algn="tl">
                    <a:srgbClr val="000000">
                      <a:alpha val="43137"/>
                    </a:srgbClr>
                  </a:outerShdw>
                </a:effectLst>
              </a:rPr>
              <a:t> with our last drop of blood</a:t>
            </a:r>
          </a:p>
          <a:p>
            <a:pPr marL="457200" indent="-457200">
              <a:spcBef>
                <a:spcPts val="6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Israel has no right to exist, and should be driven back into the sea</a:t>
            </a:r>
          </a:p>
          <a:p>
            <a:pPr marL="457200" indent="-457200">
              <a:spcBef>
                <a:spcPts val="6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we will regain our own State </a:t>
            </a:r>
          </a:p>
        </p:txBody>
      </p:sp>
      <p:sp>
        <p:nvSpPr>
          <p:cNvPr id="12" name="TextBox 11"/>
          <p:cNvSpPr txBox="1"/>
          <p:nvPr/>
        </p:nvSpPr>
        <p:spPr>
          <a:xfrm>
            <a:off x="469535" y="2921103"/>
            <a:ext cx="1290850" cy="738664"/>
          </a:xfrm>
          <a:prstGeom prst="rect">
            <a:avLst/>
          </a:prstGeom>
          <a:noFill/>
        </p:spPr>
        <p:txBody>
          <a:bodyPr wrap="square" rtlCol="0">
            <a:spAutoFit/>
          </a:bodyPr>
          <a:lstStyle/>
          <a:p>
            <a:pPr algn="ctr"/>
            <a:r>
              <a:rPr lang="en-GB" sz="1400" b="1" dirty="0" err="1">
                <a:solidFill>
                  <a:srgbClr val="0000FF"/>
                </a:solidFill>
                <a:effectLst>
                  <a:outerShdw blurRad="38100" dist="38100" dir="2700000" algn="tl">
                    <a:srgbClr val="000000">
                      <a:alpha val="43137"/>
                    </a:srgbClr>
                  </a:outerShdw>
                </a:effectLst>
                <a:latin typeface="Century Gothic" pitchFamily="34" charset="0"/>
              </a:rPr>
              <a:t>Hardline</a:t>
            </a:r>
            <a:endParaRPr lang="en-GB" sz="1400" b="1" dirty="0">
              <a:solidFill>
                <a:srgbClr val="0000FF"/>
              </a:solidFill>
              <a:effectLst>
                <a:outerShdw blurRad="38100" dist="38100" dir="2700000" algn="tl">
                  <a:srgbClr val="000000">
                    <a:alpha val="43137"/>
                  </a:srgbClr>
                </a:outerShdw>
              </a:effectLst>
              <a:latin typeface="Century Gothic" pitchFamily="34" charset="0"/>
            </a:endParaRPr>
          </a:p>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Hamas</a:t>
            </a:r>
          </a:p>
          <a:p>
            <a:pPr algn="ctr"/>
            <a:r>
              <a:rPr lang="en-GB" sz="1400" b="1" dirty="0">
                <a:solidFill>
                  <a:srgbClr val="0000FF"/>
                </a:solidFill>
                <a:effectLst>
                  <a:outerShdw blurRad="38100" dist="38100" dir="2700000" algn="tl">
                    <a:srgbClr val="000000">
                      <a:alpha val="43137"/>
                    </a:srgbClr>
                  </a:outerShdw>
                </a:effectLst>
                <a:latin typeface="Century Gothic" pitchFamily="34" charset="0"/>
              </a:rPr>
              <a:t>Hussain</a:t>
            </a:r>
            <a:endParaRPr lang="en-US" sz="1400" b="1" dirty="0">
              <a:solidFill>
                <a:srgbClr val="0000FF"/>
              </a:solidFill>
              <a:effectLst>
                <a:outerShdw blurRad="38100" dist="38100" dir="2700000" algn="tl">
                  <a:srgbClr val="000000">
                    <a:alpha val="43137"/>
                  </a:srgbClr>
                </a:outerShdw>
              </a:effectLst>
              <a:latin typeface="Century Gothic" pitchFamily="34" charset="0"/>
            </a:endParaRPr>
          </a:p>
        </p:txBody>
      </p:sp>
      <p:pic>
        <p:nvPicPr>
          <p:cNvPr id="6" name="Picture 2" descr="http://www.emofaces.com/png/200/smilies/ara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310" y="1635646"/>
            <a:ext cx="1348939" cy="1273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284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Owner\Documents\Pictures\2014_04_14\IMG_3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1128" y="-5997202"/>
            <a:ext cx="4800274" cy="36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Some glimpses  of hope</a:t>
            </a:r>
          </a:p>
        </p:txBody>
      </p:sp>
      <p:pic>
        <p:nvPicPr>
          <p:cNvPr id="2" name="Picture 2" descr="http://adst.org/wp-content/uploads/2013/11/berlin_celebrating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915566"/>
            <a:ext cx="6875762" cy="3850428"/>
          </a:xfrm>
          <a:prstGeom prst="rect">
            <a:avLst/>
          </a:prstGeom>
          <a:noFill/>
          <a:ln w="3175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690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ocuments\Pictures\2014_04_14\IMG_31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210089" y="1125639"/>
            <a:ext cx="4002618" cy="3001793"/>
          </a:xfrm>
          <a:prstGeom prst="rect">
            <a:avLst/>
          </a:prstGeom>
          <a:noFill/>
          <a:ln w="31750">
            <a:solidFill>
              <a:srgbClr val="FFC000"/>
            </a:solidFill>
          </a:ln>
          <a:extLst>
            <a:ext uri="{909E8E84-426E-40DD-AFC4-6F175D3DCCD1}">
              <a14:hiddenFill xmlns:a14="http://schemas.microsoft.com/office/drawing/2010/main">
                <a:solidFill>
                  <a:srgbClr val="FFFFFF"/>
                </a:solidFill>
              </a14:hiddenFill>
            </a:ext>
          </a:extLst>
        </p:spPr>
      </p:pic>
      <p:pic>
        <p:nvPicPr>
          <p:cNvPr id="1027" name="Picture 3" descr="C:\Users\Owner\Documents\Pictures\2014_04_14\IMG_3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1128" y="-5997202"/>
            <a:ext cx="4800274"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wner\Documents\Pictures\2014_04_14\IMG_310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65000"/>
                    </a14:imgEffect>
                  </a14:imgLayer>
                </a14:imgProps>
              </a:ext>
              <a:ext uri="{28A0092B-C50C-407E-A947-70E740481C1C}">
                <a14:useLocalDpi xmlns:a14="http://schemas.microsoft.com/office/drawing/2010/main" val="0"/>
              </a:ext>
            </a:extLst>
          </a:blip>
          <a:srcRect l="21992" t="21345" r="17965" b="25870"/>
          <a:stretch/>
        </p:blipFill>
        <p:spPr bwMode="auto">
          <a:xfrm>
            <a:off x="589599" y="1524609"/>
            <a:ext cx="3342756" cy="2203851"/>
          </a:xfrm>
          <a:prstGeom prst="rect">
            <a:avLst/>
          </a:prstGeom>
          <a:noFill/>
          <a:ln w="31750">
            <a:solidFill>
              <a:srgbClr val="FFC00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Some glimpses  of hope</a:t>
            </a:r>
          </a:p>
        </p:txBody>
      </p:sp>
    </p:spTree>
    <p:extLst>
      <p:ext uri="{BB962C8B-B14F-4D97-AF65-F5344CB8AC3E}">
        <p14:creationId xmlns:p14="http://schemas.microsoft.com/office/powerpoint/2010/main" val="809725417"/>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Owner\Documents\Pictures\2014_04_14\IMG_31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1128" y="-5997202"/>
            <a:ext cx="4800274" cy="36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4365" y="242828"/>
            <a:ext cx="7996067" cy="707886"/>
          </a:xfrm>
          <a:prstGeom prst="rect">
            <a:avLst/>
          </a:prstGeom>
          <a:noFill/>
        </p:spPr>
        <p:txBody>
          <a:bodyPr wrap="square" rtlCol="0">
            <a:spAutoFit/>
          </a:bodyPr>
          <a:lstStyle/>
          <a:p>
            <a:r>
              <a:rPr lang="en-GB" sz="4000" dirty="0">
                <a:solidFill>
                  <a:srgbClr val="FF0000"/>
                </a:solidFill>
                <a:effectLst>
                  <a:outerShdw blurRad="38100" dist="38100" dir="2700000" algn="tl">
                    <a:srgbClr val="000000">
                      <a:alpha val="43137"/>
                    </a:srgbClr>
                  </a:outerShdw>
                </a:effectLst>
              </a:rPr>
              <a:t>Some glimpses  of hope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04" y="1275606"/>
            <a:ext cx="2964453"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data:image/jpeg;base64,/9j/4AAQSkZJRgABAQAAAQABAAD/2wCEAAkGBxATEhASEBAQEhUVDw8QFRgVFRUVFRAXFRUWFhUVFhYYHSggGBonGxUVITEhJSkrLi4vFx8zODMtNygtLisBCgoKDg0OGxAQGi0lHyUtLS0tLS0tLS0tLS0tLS0tLS0tLS0tLS0tLS0tLS0tLS0tLS0tLS0tLS0tLS0tLS0tLf/AABEIAOEA4QMBEQACEQEDEQH/xAAbAAEAAgMBAQAAAAAAAAAAAAAABAUBAwYCB//EAEIQAAEEAAMFAwkFBQcFAAAAAAEAAgMRBCExBQYSQVEiYXEHEzJCgZGhscEjUnSz0RQzYnKEFiSCorLh8BVDRJLC/8QAGgEBAAIDAQAAAAAAAAAAAAAAAAMEAQIFBv/EAC0RAQACAQMDAwMEAgMBAAAAAAABAgMEESEFEjEiMkEUM4ETUWFxFUIjkcFS/9oADAMBAAIRAxEAPwD7igICAgICAgICAgICAgICAgICAgICAgICAgICAgICAgICAgICAgICAgICCNjsfFC3ilkZGOrjV+HVaWyVp7pbRWbeGvZ+1IJr8zKySteE5jxCxTNS/tktS1fMJqkaiAgICAgICAgICAgICAgICAgICAgICAgICDyVj5PlwO++GifE6d4cXh5YzM00BxFVpyXnNbkm153dPTenhWbj4KPhknt7ZIiSCDQqrzHMcs1Dp8k1tvDfUc8PqEbrAPUWvURO8Q5M+XtbAgICAgICAgICAgICAgICAgICAgICAgICDCxDDmttbIk7bozxMcS8sNdk8y2+R19q4PUdDe099HR0mopXiyFu/smSRjC+mRuDXECgZOfDlyUHT9Bebd9vCXV6mk8V8uyAXpYjhyvllZBAQEBAQEBAQEBAQEBAQEBAQEBAQEBAQEGFgc5vTigeKHjz/Z5JnNFh1NOTg4e0V4Lk9TvaIisTst6SIi28oG5eMa1uHYHlolbK5jXW4uLDnR0aALUPTL2i3bMpdZ2zzDsl3XPAsDKyCAgICAgICAgICAgICAgICAgICAgwgo9u71YbDdl7uN9XwNzPt6Knn1uPFxPMp8envfw4zHeUTEuP2UccY/it7voFzsnU7TPphbroqxHq3Q2b94+83xnuMYr4Uov8jlb/AEeP+W/Cbakxc0r5GtDv2CaIBt0bcKyJ6lQ5885ebQ2jDFI2hoG0X4aPZ0rWtL2R4nJ112uGtO5y1w5f07d1WZx928SzJv7jycnRN7gwfUlWf8hl/hp9JRIwflCxbT9oyKQeBafeDXwW9OpXifVDWdHSfG7rdh764bEENNwvPqvqie52hXQw6/HknbxKrk0t6OltXlZlAQEBAQEBAQEBAQEBBi0Hl0jRqQPErSclY8yzESy14OYIPgtotE+GJjZm1kZWNxglJnaNxwm+W+fBxQYVwLtHyDMM1Ba3+Lv5Lk6zW/6UXdPpt+bOO2TsLE4pxLGkgntPdpfOydSubiwZMs8Lt8tMcbTLssB5OYwAZpnuPRtAfFdHH0yJj1SpzrZieEuXye4Qjsumaf5gfopJ6XT4liNbeFBLsMYTETRh5f8A3CaUEiiCHCtOdhczU6b9G3bus4805I3RsPs/9q/6dG5/CZG4ol1WezXLwFLTBhjJaKM3yTSJl08Pk8woHafM4+IH0XWr0vH8yqTrL/DTjfJ1AR9lLIw99OHyWl+l129MsxrbfLj9t7r4nDZubxs++zMDx5hc7LpsmLyuY89LxtuvNzt8ywthxTrZoyQ6s7nnmO/krmj1s19N/CvqNN81fSWPBAINg5iua7dbRaN4c6eHpZGLQYLxzyWJmII5eWTsPouafAgrWMlZnbdntmHu1u13ZRkQEBAQEGCjEou1JHtildGLeI3loq7NZKLNMxThvSIm3Lmtl7JwGIHae+aXha5/G93ECR0ypUMOHFk+Vm970+GMXuc6Pt4DESwvGfCXEsd3H/e0tor09WK34K6is8XhAZvnisM7zeOw1kZcTeyXDrn2XexaRr7457cteW86Wl/VSU4+UXCVfm576cLfnxKSep42v0V3P7Y3vxWK+xw0b2NdlTbMjgcqJHojwVLNrcmae2iemmpTmyw3b3D0kxfcRGD7e0foptP0+ZnuyNc2rjbto76GFrAGsaGgCgBkAuvWlaxtEOfMzM7y2LbZhhZ+RyG+HAHSSBji8YV8RzIHA46gaGnalcLqkxvC/pI3hW7jBrhhXPY64/PMjIJzLvTNVm0DmounzH6qTVVmKy+gr0LmMoPL2A5EAjv5rE1iY2k32cTvLuKyTikwtMdqWHJrvDoVy9T0/f1UX8Gr29N/Dntlbw4zAHzU0bnMB9B9gt/kd0+CqYtTlwW2t4S3wY8vMOlj8o2FrtRTg9AGn/6V+vUqT5V/orok+/ksp4MFhXFxyBf2iO/hb9So7dRm3GOu8sxo615vKVhd1cRP29oYiRxOYjY6mt8ay9y2rpcuXnLbb+Gts9K8UhJx27uzoGtLi6Ek01we4OvupbZdPix18taZb3niFvu3NI/DxukJJ7QBcKLmhxDHEdS2la00zNEWXaLLVWEYgICAgICDxLIGgk5ACytbTERyzEbqnZMzPOzi226QubVWWhrc8uV/NU9Nav6lk2Ws9sLgK7vugaMXg45G8MrGvHRwB+ajvirfi0Nq3mvMKn+yOAu/2dnxr3Kv9Dh38JfqMn7rPBbPhiFRRMZ/K0BT48GOnthFa828palhqLIICDkd+NJPwj/9bVwuqe6HQ0fj8/8Ait3A0w/jifk1Q9O+8k1fsn8PoC9E5YsggLEiPi8JHIKkjY8dHAH5rS+Kl49UNotNfCpfuhgSb/Z2eywPgVWnQ4f2S/UZP3WeB2dDCKhiYwfwgC/E81PTBTH7YRWyWt5SlL4aqjeGRvC1tt4jJG4A1mA9vFV9yp6u1doS4Ynys4JWuFtIIzFjTLJWscxNeEdo2nltW7AgICAgICCu2sSQ2MXbyW5VdUTnfLqq2o59LfFxyhTAslDhxU1zRkGgU70rPMD9FV27Mm8J4nuptK9C6UeFVlZCkGKQZQEBAWByG/J7Mn4R/wDrauH1T3Q6Gj8flW+T/TD+OJ+TFD077yTV+yfw+gr0TliyCAgwgygIMFBR4q3TE9umubHo0tqu0RzFG/gudkjuyRv4Wa8US8B2ZJI89fOC6rtE+jXL6qbD6bbIsnMbrEK2jhlAQEBAQYKCui7cznZUwAA1nZBuj936hVaevJM/EJJ4rs04mIOfO2mm2NNGz6NEWOh0/wAJUd43vaG1Z2hP2bNxRsOfogGwRmMjkVZw23pCO0bSkqVqICAgICAg4/frST8K78xq4XVfdDoaPx+Vb5P/APx/HE/Jih6d95Jq/ZP4fQl6JyxZBAQEBAQa5pA1pceQJ9y1vaKxvLNY3nZS4dlNgJDbfL5w5FvETQ068zfQqjt7d/O6bfiUzHjhfHLl6QY7IlwBvTu6+Cmzem0W+GlOY2WLSrMfujZWQQEBAQasTLwtLsshzyHtPJaZLdtZlmI3lH2VFUYJzLrcc75mgO7oo8Fdq7/u2vPLDb8+dc4xzFUD01uyVpt/y/2z/o8bNPC6WPo/iHas07u5DLJZwztaal+YiVgrKNlAQEBAQEHHb+aSfhHfmNXD6r7quho/H5Vvk/1w/jivkxQdO+8k1fsn8Poa9E5YsggICAgIK/bDzwBg1e4N14T1NHrQVfUTxskx+dzENp8DRdAu0IrIZ31yJWl42tVmviW/Gw8THDO6JFZEGsqU2WvdXZpWdpedmTcUbSasDhNGxYHVYwW7qM3jaUtTNBAQEBBXbUJdwRi+2TdAGw2jRvQZqvm5mKpMfEbp7QpojbhH8oTh9u3vjPLnyHF78u5QT96P6Sf6POJ7M8bs6c3zZyFcyLOvQDxS0dt4sRPo2WCsomUZEBAQEBBxu/uj/wAI78xi4fVfdH9Ojo/b+Vb5P9cP/VfJig6d95Jq/ZP4fRF6JyhZBAQEBBgoK+TtYhozpjS7QVbr563p71Wn1ZP6SxxSf5esSPtov5XctOmfK8/cl/uVYr7ZTlYRq7CWyWRmdOuQZAAZgGuuuar09N5hJbmu6xVlGygICDCCtwfbmkflTewDnZyFjwu1Wp68k2n4ST6a7LNWUavnI8/Fp6LhqbPfWmVf5lVycZYlJHsNsx3GTlbCHi7oVzy6a+xb549LGPzsmQSBzWuGhAI9qkpPdG7WY2lsW7AgICAgIOM3+9f8I78xi4fVfdX+nR0Xt/Kt8n+uH/qvlGoOnfe/7Sav2T+H0VeicoWQQEBAQeXFYmdo3Fdsinecly7bzRF5gEgXfPl7FXwczMpMnG0PchHn2aZRnmbz51plRH+JJ5zf0R7E9WUau2sOExy5dlzWnWwHOFltd1qtmja0WhJSd4mqwa6wCNNVYid0ez0sggINGLl4Wk1ZyAF1ZOQF8lHkttWW1Y3lp2VEWxsuyS1pN66DL3LXT12pz5ZyTvbhNUzRAxV+dh8XDUDlZsc8gq2X31SV9spb2Agg8xSnvG8TDSJ25Q9jvPCWuu2ucMyCTmc8u+8lDgniYlvkjneFgrCMQEBAQEHF7/8ArfhH/msXD6r7q/06Oi9v5Vvk+9KD+q+Uag6d97/tJq/ZP4fRl6JyhZBAQEBBD2rLwxuoWSOECwLvvPdahzTtRvjjezZhIuFjRmTQsnUk6k+1ZxV2qxad5aM/PnPSIcxoT08Qo4+9Lf8A03TwrKJpxMXE0jMcwRqCMwQtMkb1lms7Sj7IlJjaCKLQ1pzvkKPupR6efTtPltkjlOU7QQEFbtTtOji5Eh5FXxBrhY7hzVbLO9u1JTiJlYgKxEbcI2VkV+P9OE5+mbyGQ656Z8Iy6qtm91UuLxZPCsoVbF2MQ4ZVI0O9HmOZdp1yVavpybJfNN1mrEIxZBAQEBBxW/8A634R/wCaxcPqvuh0dF7fyrfJ/wCnB/V/KNQdN+8k1fsn8Po69E5QsggICAgrNpdqSGPKuLjNi9NM9BzVbLzaKpK8VmyyViPCJXw/v365MAGQ1y4s9fu+9QV+9KaftQsQrCJgoK3Ddid7BkH/AGgFcwAC6/oqtfTk2S25rus1aRCDBWP5PlW7P7ckkmosxg3YcAeQ5VXtsqthnvtNkt+I2WQVpEygrdrawmgalbyJz0Ay08e5V83+qXH8rEKwiVu1xw+bk+4/PtcIAOpPXSqPVVc8bTFkmPnhYtVmOeUc+XpZBAQEBBxPlA1P4R35sa4XVvdV0tF7fz/4rvJ/6cH9V8o1B037yTWfbn8Po69G5IsggICDBWP5FZgu3NLJqB9mKdYyq8tAQQfeq2P1ZJlLbisQs1aRK7B/v5zQ0YLojllnzsfJQU+5KW3thZKeEQUFbthpAbKP+2SdaoGrd3106Eqtnjb1JMf7J8bgQCDYOYU9Z3hHPl6W2zKJtSfhieaJPC4ADUmjoos07VmW1I3l7wEPCwA0Se0aFCzrQTDWIqxe28pCkasrIqtu+hGbqpWdcry4svu3fsUGaJ4SYuVo1TfCP5aMbFxMcOdWNDmMxke8BaZa91W1Z2s1bJl4oma5ANNiia513ij7VrinejN42smqZoICAgIOH8oJ7X9K/wDNjXB6tPrr/Tp6GPTP9q/cA/awD8V8o1B0z7//AGk1kf8AHP4fSF6VyBAQEBYGnFS8LHOomhoMyTyA77Wl52ry2rG8o2xouGJudl3aJoC70yHcAtcNdo3ZyTynFTI91Xsz97iTfrtHPtZWDn0vhy+6oMcT3zKa/thaKdELA14iIOa5p5ilrkrFqzEs1nad0PY8xLOE+k1zgcqB7RojuKjwW3ry3yxtO8J/ErGzTZze8203MkhjEReM5PS4eKrHDftC5Gv1f6NqxtuuaTB+pEzu34Pbcjhb4xH3XxfEKt/lrb+1m2kiPEs4vbLgDwOjvvv9Vrfq1/iGcekifLmcXvbtBpprIiL5NJ+q0jq9/mE/0FP3RJt4doTDhcyFosG82nv9bmLHtWtup3tDbHpK1l0mztvy19s+EdzbK3r1TJHlDfSRHhPdvBEBZkH/AKu/RST1aIjlFGjvPiFNBvGYzIIYw9pk4hZc3XXUZDLRQ4+qzF9qws30M7RMuww0hc1riOEloJF3RI0teix27o3lypjaW1bsCAgLA4PyiO+0aOuFf+bGuD1f3VdXQeyf7V+4Lv7xCP4cSfhGoOl/fSa37Uvpi9K4wsggIPLlradoHGbR3jkcDHJEGDjDTTnEgA9wGdhcDUdTnu7Zh1MOi3juW8O34SBwvAAAA7Lsvgs16tG20IbaO8T4RdobfkA+xfCT/FYWtuq3+G9NJHy5hu8G0InPLWQnicXZW6u4drSyT7VHTqd4WL6SsxCRht7toE05kQ8WkfVbT1e8eIafQ0/d02C208jtujB7r/VbU6tf5hDk0cR4bsTth7W2xgkPTMX7VJbq9virSukj5lA2NtZ7sSWGAs84wk9sO4S2ySMufFopNJrf1s3bttDbNpopj33dPa7O0ubv/KLtDAiQA5Bzbo+OoVPV6WM0fysYss0nhSTl7Mntr5HwK87l0+XFxs6NJpfndEmmHMKrMrERsgzYlo5LWZSwgzbQaOS13ECbarvVCbbm+0tcYxEpoB2fv9ykphmZ9PMpJzVpHLsN3N13Np818jw8z0vu7l2dF0ye7uyQ5eq1vdxV2IC70Rs5jK2BAQYT5HEb94Z0jw5g4vN4dwdXK3NcPg0rz/Vp7rxs6mit212n5lX7j4dzZYZXCmETMBPMuDaH+UqDps9ublJq7b45rD6OCvTuMyjIgICx5HL7ybt+dt8RpxzI0s9R3ri6/p05J7sboaXWfp8WcPNh8TCSCHeByXDyaeaztaNnWrqK2jeGYdqSD0gVD27fLSZ3TYtotOoSJNk2HEtPJbbkpsU45BZ3hpMbpkEj3Gmgk93/ADJWMWLLl4iEF+ynMyu9m7P4DxvovIr+UdF6HRaP9KN58udmz9/EeE/hXS3Vtoelhl4e0HIgEd61msW8wzEzHhCm2RC71a8DXwVPJ0/DeU1dTkj5Q5N2Yj6zvgq1ukYpSxrbw0/2Rg5ud8FiOj4m06+/7N8O7GGb6hPif0U1Ol4KzvKOdZkstMNhI2ZMY1vgFcphx09sILZLW8y3qZoICAgIK/bGPEMZdVuJDGDTiccgFW1OeMOPvlJipN7KDaREOGlL3W9zXFzvvOcP+Beby27t7fuv4q+tB3TLZcL5snQnTVpuwfetcXDfPHq3dRsLHmRrmPrzkbuB/wDFlk72hei0WpjNTf8AZz82Ptnf4WquoRAQEBBqnw7Hinta4d4UV8VL+6G1b2r4lVT7tYZ3qV4E/VU79N09vjlYrq8lUb+yMHJzh7lDPSMX7t41922PdeIes74JXpGKCdddLh2JA31SfElT06bhqhtqslk+OMNyaAB3K7XHWscQhmbT5bFuwICAgJsCAgIMIMoCAgIMWg5rezD+cfh2OcWtDnPNdRkPmuF1mZnaseF/Q8bzs43fCWV7msbZY0e8ri1vHiV+lNuUXdh8sUwyIacnLM3jfhm1N45dtu/h+DFSFri4SR26+oOXzXS6TvXJMfEqesmJxxvDq16RzGQgICAgICAgJsCDFIMoCAgICAgICAgICAg8yPABJIAAsk8gsTMRG8kRM+HP47euFlhgLz10auVn6rSk7V5XMeitaN5ck7a75Z+KeVzW2eENAIF8lwtRqLZrb2l0seGKU9PlneLEsiZxMcSe9pVXHWLW4ndNji0xzCJu3j2yk+cNV91pW2akVnmdm1otEcQlY3aDo5QcPM+xkQQA3/dS4s04p3pKGcffXa8OpwO9sbqEjS09QbH6ruYer1mdr8ObfQ2jmrocPO17Q5jg4HQjmuxW8WjeFKazE7S2rZgQEBAQEBAQEBAQEBAQEBAQEBAQQ9o7RjhbxPOuQA1ce5V8+pphjeyTHjtedoc1tDeskOaIm8JBHaN2D3LjZurxfeKxwv00O3My42PGMfI5r4QO0a4SRz6WuTk2mO91sWCJrszjYoGi6lHhZWuO0W4bfT2hWTbWgrhdK+ujgT9FPGlnzUiloa4Np4duTZnD+UH9FmdNafcz2WWWBEL8/tT7woMm1OD6e0veMxTGECOKzfNx+SxTttyxfB21ddsvecsa1nmmUBo2xS6mHqv6URExw5OTQ907xLptl7WjmvhNOGrTqP1C7en1dM8elQy4bY/KwVpCICAgICAgICAgICAgIPLnoNTpkGl+KKDQ/GlBHftAofLj95HySTdsuYygGvouaOoNaZ2vP9Sw5L348Oppcla1a8LsOR2k0cjD0da49sV44iF2NRT5WDd0MKO0Xvaf58vip4rvXa0oo1d6z6YRsdsWAChjeHxLD81p+njrO8QsV1uWfMOM2psmME1OH+DW/opqZ5jxVN+vMo2D2Wy/3vD7G/os31E//JGeXZ7K2PEQOLGg9w4Aq81peeYaX1mSPELE7o4V2fnHuPc8AfBSRERG1ZVbazJafVVDxWwJGZNljjYOrqVeMd58wk+op8NOx/ORzs804y0e05oIY0c+0dfYunocGWuSJjwq6jLW1JdwzHlelhyPlIZjSsjezFFBubMg2ByD0gICAgICAgICDBag1uhCDU7CoNLsCg0v2cU+dxofsspMRPk5/dEk2A0+o2+tZ+9Q20+K3mreMlo8S0S7ttOod7yoLdPwW8wljVZI+UR+58R9X/nuWk9Nw/Db6u/y8HcyL7p+H6LX/GYmfq7A3Mi+6fh+if43EfV2e2bnRD1D8P0W0dNw/LH1d/hKi3Za3QEe0/RbR0/BHirWdVkn5SGbvs+40+Iv5qeumxV8VRzltPmUuPZRHJTRER4hHMzPy3t2csyNzMCg3twqDYIgg2BqDKAgICAgICAgICAgICAgICBSDFIFIFIFIM0gICAgICAgICAgICAgICAgICAgICAgICAgICAgICAgICAgICAgICAgICAgICAgICAgICAgICAgICAgICAgICAgICAgICAgIP/Z"/>
          <p:cNvSpPr>
            <a:spLocks noChangeAspect="1" noChangeArrowheads="1"/>
          </p:cNvSpPr>
          <p:nvPr/>
        </p:nvSpPr>
        <p:spPr bwMode="auto">
          <a:xfrm>
            <a:off x="155575" y="-1531938"/>
            <a:ext cx="3200400" cy="3200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1766" y="2469185"/>
            <a:ext cx="244827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6273"/>
          <a:stretch/>
        </p:blipFill>
        <p:spPr bwMode="auto">
          <a:xfrm>
            <a:off x="5603763" y="1131590"/>
            <a:ext cx="3261887" cy="2048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97696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987574"/>
            <a:ext cx="6408712" cy="3108543"/>
          </a:xfrm>
          <a:prstGeom prst="rect">
            <a:avLst/>
          </a:prstGeom>
          <a:noFill/>
        </p:spPr>
        <p:txBody>
          <a:bodyPr wrap="square" rtlCol="0">
            <a:spAutoFit/>
          </a:bodyPr>
          <a:lstStyle/>
          <a:p>
            <a:pPr algn="ctr"/>
            <a:r>
              <a:rPr lang="en-GB" sz="2800" dirty="0">
                <a:solidFill>
                  <a:srgbClr val="0000FF"/>
                </a:solidFill>
                <a:effectLst>
                  <a:outerShdw blurRad="38100" dist="38100" dir="2700000" algn="tl">
                    <a:srgbClr val="000000">
                      <a:alpha val="43137"/>
                    </a:srgbClr>
                  </a:outerShdw>
                </a:effectLst>
              </a:rPr>
              <a:t>This presentation  text &amp; photos                               © Mike </a:t>
            </a:r>
            <a:r>
              <a:rPr lang="en-GB" sz="2800">
                <a:solidFill>
                  <a:srgbClr val="0000FF"/>
                </a:solidFill>
                <a:effectLst>
                  <a:outerShdw blurRad="38100" dist="38100" dir="2700000" algn="tl">
                    <a:srgbClr val="000000">
                      <a:alpha val="43137"/>
                    </a:srgbClr>
                  </a:outerShdw>
                </a:effectLst>
              </a:rPr>
              <a:t>Fuller 2011-2020                                                        </a:t>
            </a:r>
            <a:r>
              <a:rPr lang="en-GB" sz="2800" dirty="0">
                <a:solidFill>
                  <a:srgbClr val="0000FF"/>
                </a:solidFill>
                <a:effectLst>
                  <a:outerShdw blurRad="38100" dist="38100" dir="2700000" algn="tl">
                    <a:srgbClr val="000000">
                      <a:alpha val="43137"/>
                    </a:srgbClr>
                  </a:outerShdw>
                </a:effectLst>
              </a:rPr>
              <a:t>(other images used with permission).</a:t>
            </a:r>
          </a:p>
          <a:p>
            <a:pPr algn="ctr"/>
            <a:endParaRPr lang="en-GB" sz="2800" dirty="0">
              <a:solidFill>
                <a:srgbClr val="0000FF"/>
              </a:solidFill>
              <a:effectLst>
                <a:outerShdw blurRad="38100" dist="38100" dir="2700000" algn="tl">
                  <a:srgbClr val="000000">
                    <a:alpha val="43137"/>
                  </a:srgbClr>
                </a:outerShdw>
              </a:effectLst>
            </a:endParaRPr>
          </a:p>
          <a:p>
            <a:pPr algn="ctr"/>
            <a:r>
              <a:rPr lang="en-GB" sz="2800" dirty="0">
                <a:solidFill>
                  <a:srgbClr val="0000FF"/>
                </a:solidFill>
                <a:effectLst>
                  <a:outerShdw blurRad="38100" dist="38100" dir="2700000" algn="tl">
                    <a:srgbClr val="000000">
                      <a:alpha val="43137"/>
                    </a:srgbClr>
                  </a:outerShdw>
                </a:effectLst>
              </a:rPr>
              <a:t>It may be freely used to inform and encourage others, PROVIDED the author is acknowledged and no changes are made</a:t>
            </a:r>
          </a:p>
        </p:txBody>
      </p:sp>
    </p:spTree>
    <p:extLst>
      <p:ext uri="{BB962C8B-B14F-4D97-AF65-F5344CB8AC3E}">
        <p14:creationId xmlns:p14="http://schemas.microsoft.com/office/powerpoint/2010/main" val="954030502"/>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05001"/>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utstanding Explanation Why Israel can't withdraw to its pr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43608" y="-72570"/>
            <a:ext cx="7128791" cy="5216070"/>
          </a:xfrm>
        </p:spPr>
      </p:pic>
    </p:spTree>
    <p:extLst>
      <p:ext uri="{BB962C8B-B14F-4D97-AF65-F5344CB8AC3E}">
        <p14:creationId xmlns:p14="http://schemas.microsoft.com/office/powerpoint/2010/main" val="17807173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2014" y="483518"/>
            <a:ext cx="767736" cy="65175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15" y="483518"/>
            <a:ext cx="1608088" cy="113581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5552" y="573647"/>
            <a:ext cx="5384800" cy="3594100"/>
          </a:xfrm>
          <a:prstGeom prst="rect">
            <a:avLst/>
          </a:prstGeom>
          <a:ln w="25400">
            <a:solidFill>
              <a:srgbClr val="FFC000"/>
            </a:solidFill>
          </a:ln>
        </p:spPr>
      </p:pic>
    </p:spTree>
    <p:extLst>
      <p:ext uri="{BB962C8B-B14F-4D97-AF65-F5344CB8AC3E}">
        <p14:creationId xmlns:p14="http://schemas.microsoft.com/office/powerpoint/2010/main" val="210558200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2014" y="483518"/>
            <a:ext cx="767736" cy="65175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15" y="483518"/>
            <a:ext cx="1608088" cy="1135810"/>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1829" t="21241" r="475" b="35261"/>
          <a:stretch/>
        </p:blipFill>
        <p:spPr>
          <a:xfrm>
            <a:off x="1766322" y="1595844"/>
            <a:ext cx="6446345" cy="2152622"/>
          </a:xfrm>
          <a:prstGeom prst="rect">
            <a:avLst/>
          </a:prstGeom>
          <a:ln w="25400">
            <a:solidFill>
              <a:srgbClr val="FFC000"/>
            </a:solidFill>
          </a:ln>
        </p:spPr>
      </p:pic>
    </p:spTree>
    <p:extLst>
      <p:ext uri="{BB962C8B-B14F-4D97-AF65-F5344CB8AC3E}">
        <p14:creationId xmlns:p14="http://schemas.microsoft.com/office/powerpoint/2010/main" val="6598535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2014" y="483518"/>
            <a:ext cx="767736" cy="65175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15" y="483518"/>
            <a:ext cx="1608088" cy="1135810"/>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8052" t="34732" r="23004" b="14075"/>
          <a:stretch/>
        </p:blipFill>
        <p:spPr>
          <a:xfrm>
            <a:off x="3203848" y="328053"/>
            <a:ext cx="2873969" cy="4008091"/>
          </a:xfrm>
          <a:prstGeom prst="rect">
            <a:avLst/>
          </a:prstGeom>
          <a:ln w="25400">
            <a:solidFill>
              <a:srgbClr val="FFC000"/>
            </a:solidFill>
          </a:ln>
        </p:spPr>
      </p:pic>
    </p:spTree>
    <p:extLst>
      <p:ext uri="{BB962C8B-B14F-4D97-AF65-F5344CB8AC3E}">
        <p14:creationId xmlns:p14="http://schemas.microsoft.com/office/powerpoint/2010/main" val="423375512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Character Clip Art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691174"/>
            <a:ext cx="504056" cy="983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rael Flag 3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018" y="3748466"/>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2" y="4336144"/>
            <a:ext cx="6480720" cy="338554"/>
          </a:xfrm>
          <a:prstGeom prst="rect">
            <a:avLst/>
          </a:prstGeom>
          <a:noFill/>
        </p:spPr>
        <p:txBody>
          <a:bodyPr wrap="square" rtlCol="0">
            <a:spAutoFit/>
          </a:bodyPr>
          <a:lstStyle/>
          <a:p>
            <a:pPr algn="ctr"/>
            <a:r>
              <a:rPr lang="en-GB" sz="1600" b="1" dirty="0">
                <a:solidFill>
                  <a:srgbClr val="0000FF"/>
                </a:solidFill>
                <a:effectLst>
                  <a:outerShdw blurRad="38100" dist="38100" dir="2700000" algn="tl">
                    <a:srgbClr val="000000">
                      <a:alpha val="43137"/>
                    </a:srgbClr>
                  </a:outerShdw>
                </a:effectLst>
              </a:rPr>
              <a:t>How do the </a:t>
            </a:r>
            <a:r>
              <a:rPr lang="en-GB" sz="1600" b="1" dirty="0">
                <a:solidFill>
                  <a:srgbClr val="FF0000"/>
                </a:solidFill>
                <a:effectLst>
                  <a:outerShdw blurRad="38100" dist="38100" dir="2700000" algn="tl">
                    <a:srgbClr val="000000">
                      <a:alpha val="43137"/>
                    </a:srgbClr>
                  </a:outerShdw>
                </a:effectLst>
              </a:rPr>
              <a:t>Bible promises </a:t>
            </a:r>
            <a:r>
              <a:rPr lang="en-GB" sz="1600" b="1" dirty="0">
                <a:solidFill>
                  <a:srgbClr val="0000FF"/>
                </a:solidFill>
                <a:effectLst>
                  <a:outerShdw blurRad="38100" dist="38100" dir="2700000" algn="tl">
                    <a:srgbClr val="000000">
                      <a:alpha val="43137"/>
                    </a:srgbClr>
                  </a:outerShdw>
                </a:effectLst>
              </a:rPr>
              <a:t>to </a:t>
            </a:r>
            <a:r>
              <a:rPr lang="en-GB" sz="1600" b="1" dirty="0">
                <a:solidFill>
                  <a:srgbClr val="FF0000"/>
                </a:solidFill>
                <a:effectLst>
                  <a:outerShdw blurRad="38100" dist="38100" dir="2700000" algn="tl">
                    <a:srgbClr val="000000">
                      <a:alpha val="43137"/>
                    </a:srgbClr>
                  </a:outerShdw>
                </a:effectLst>
              </a:rPr>
              <a:t>Israel </a:t>
            </a:r>
            <a:r>
              <a:rPr lang="en-GB" sz="1600" b="1" dirty="0">
                <a:solidFill>
                  <a:srgbClr val="0000FF"/>
                </a:solidFill>
                <a:effectLst>
                  <a:outerShdw blurRad="38100" dist="38100" dir="2700000" algn="tl">
                    <a:srgbClr val="000000">
                      <a:alpha val="43137"/>
                    </a:srgbClr>
                  </a:outerShdw>
                </a:effectLst>
              </a:rPr>
              <a:t>connect with the </a:t>
            </a:r>
            <a:r>
              <a:rPr lang="en-GB" sz="1600" b="1" dirty="0">
                <a:solidFill>
                  <a:srgbClr val="FF0000"/>
                </a:solidFill>
                <a:effectLst>
                  <a:outerShdw blurRad="38100" dist="38100" dir="2700000" algn="tl">
                    <a:srgbClr val="000000">
                      <a:alpha val="43137"/>
                    </a:srgbClr>
                  </a:outerShdw>
                </a:effectLst>
              </a:rPr>
              <a:t>State</a:t>
            </a:r>
            <a:r>
              <a:rPr lang="en-GB" sz="1600" b="1" dirty="0">
                <a:solidFill>
                  <a:srgbClr val="0000FF"/>
                </a:solidFill>
                <a:effectLst>
                  <a:outerShdw blurRad="38100" dist="38100" dir="2700000" algn="tl">
                    <a:srgbClr val="000000">
                      <a:alpha val="43137"/>
                    </a:srgbClr>
                  </a:outerShdw>
                </a:effectLst>
              </a:rPr>
              <a:t> of </a:t>
            </a:r>
            <a:r>
              <a:rPr lang="en-GB" sz="1600" b="1" dirty="0">
                <a:solidFill>
                  <a:srgbClr val="FF0000"/>
                </a:solidFill>
                <a:effectLst>
                  <a:outerShdw blurRad="38100" dist="38100" dir="2700000" algn="tl">
                    <a:srgbClr val="000000">
                      <a:alpha val="43137"/>
                    </a:srgbClr>
                  </a:outerShdw>
                </a:effectLst>
              </a:rPr>
              <a:t>Israel</a:t>
            </a:r>
            <a:r>
              <a:rPr lang="en-GB" sz="1600" b="1" dirty="0">
                <a:solidFill>
                  <a:srgbClr val="0000FF"/>
                </a:solidFill>
                <a:effectLst>
                  <a:outerShdw blurRad="38100" dist="38100" dir="2700000" algn="tl">
                    <a:srgbClr val="000000">
                      <a:alpha val="43137"/>
                    </a:srgbClr>
                  </a:outerShdw>
                </a:effectLst>
              </a:rPr>
              <a:t> today?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2014" y="483518"/>
            <a:ext cx="767736" cy="65175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415" y="483518"/>
            <a:ext cx="1608088" cy="1135810"/>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10037" b="7401"/>
          <a:stretch/>
        </p:blipFill>
        <p:spPr>
          <a:xfrm>
            <a:off x="2411760" y="884229"/>
            <a:ext cx="5327274" cy="3298707"/>
          </a:xfrm>
          <a:prstGeom prst="rect">
            <a:avLst/>
          </a:prstGeom>
          <a:ln w="25400">
            <a:solidFill>
              <a:srgbClr val="FFC000"/>
            </a:solidFill>
          </a:ln>
        </p:spPr>
      </p:pic>
    </p:spTree>
    <p:extLst>
      <p:ext uri="{BB962C8B-B14F-4D97-AF65-F5344CB8AC3E}">
        <p14:creationId xmlns:p14="http://schemas.microsoft.com/office/powerpoint/2010/main" val="128286272"/>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spcBef>
            <a:spcPts val="600"/>
          </a:spcBef>
          <a:defRPr sz="2800" dirty="0" smtClean="0">
            <a:solidFill>
              <a:srgbClr val="0000FF"/>
            </a:solidFill>
            <a:effectLst>
              <a:outerShdw blurRad="38100" dist="38100" dir="2700000" algn="tl">
                <a:srgbClr val="000000">
                  <a:alpha val="43137"/>
                </a:srgbClr>
              </a:outerShdw>
            </a:effectLs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10587</TotalTime>
  <Words>3528</Words>
  <Application>Microsoft Office PowerPoint</Application>
  <PresentationFormat>On-screen Show (16:9)</PresentationFormat>
  <Paragraphs>312</Paragraphs>
  <Slides>59</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RevMikeFuller</dc:creator>
  <cp:lastModifiedBy>Mike Fuller</cp:lastModifiedBy>
  <cp:revision>80</cp:revision>
  <dcterms:created xsi:type="dcterms:W3CDTF">2015-07-09T14:50:59Z</dcterms:created>
  <dcterms:modified xsi:type="dcterms:W3CDTF">2020-06-11T16:49:24Z</dcterms:modified>
</cp:coreProperties>
</file>